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 id="2147483709" r:id="rId2"/>
  </p:sldMasterIdLst>
  <p:notesMasterIdLst>
    <p:notesMasterId r:id="rId100"/>
  </p:notesMasterIdLst>
  <p:handoutMasterIdLst>
    <p:handoutMasterId r:id="rId101"/>
  </p:handoutMasterIdLst>
  <p:sldIdLst>
    <p:sldId id="256" r:id="rId3"/>
    <p:sldId id="502" r:id="rId4"/>
    <p:sldId id="301" r:id="rId5"/>
    <p:sldId id="445" r:id="rId6"/>
    <p:sldId id="407" r:id="rId7"/>
    <p:sldId id="408" r:id="rId8"/>
    <p:sldId id="440" r:id="rId9"/>
    <p:sldId id="458" r:id="rId10"/>
    <p:sldId id="306" r:id="rId11"/>
    <p:sldId id="413" r:id="rId12"/>
    <p:sldId id="411" r:id="rId13"/>
    <p:sldId id="307" r:id="rId14"/>
    <p:sldId id="448" r:id="rId15"/>
    <p:sldId id="459" r:id="rId16"/>
    <p:sldId id="452" r:id="rId17"/>
    <p:sldId id="453" r:id="rId18"/>
    <p:sldId id="511" r:id="rId19"/>
    <p:sldId id="294" r:id="rId20"/>
    <p:sldId id="454" r:id="rId21"/>
    <p:sldId id="455" r:id="rId22"/>
    <p:sldId id="499" r:id="rId23"/>
    <p:sldId id="457" r:id="rId24"/>
    <p:sldId id="508" r:id="rId25"/>
    <p:sldId id="520" r:id="rId26"/>
    <p:sldId id="507" r:id="rId27"/>
    <p:sldId id="503" r:id="rId28"/>
    <p:sldId id="519" r:id="rId29"/>
    <p:sldId id="350" r:id="rId30"/>
    <p:sldId id="338" r:id="rId31"/>
    <p:sldId id="339" r:id="rId32"/>
    <p:sldId id="414" r:id="rId33"/>
    <p:sldId id="278" r:id="rId34"/>
    <p:sldId id="342" r:id="rId35"/>
    <p:sldId id="433" r:id="rId36"/>
    <p:sldId id="435" r:id="rId37"/>
    <p:sldId id="436" r:id="rId38"/>
    <p:sldId id="437" r:id="rId39"/>
    <p:sldId id="393" r:id="rId40"/>
    <p:sldId id="380" r:id="rId41"/>
    <p:sldId id="382" r:id="rId42"/>
    <p:sldId id="434" r:id="rId43"/>
    <p:sldId id="415" r:id="rId44"/>
    <p:sldId id="416" r:id="rId45"/>
    <p:sldId id="476" r:id="rId46"/>
    <p:sldId id="477" r:id="rId47"/>
    <p:sldId id="460" r:id="rId48"/>
    <p:sldId id="429" r:id="rId49"/>
    <p:sldId id="430" r:id="rId50"/>
    <p:sldId id="446" r:id="rId51"/>
    <p:sldId id="438" r:id="rId52"/>
    <p:sldId id="447" r:id="rId53"/>
    <p:sldId id="392" r:id="rId54"/>
    <p:sldId id="394" r:id="rId55"/>
    <p:sldId id="395" r:id="rId56"/>
    <p:sldId id="397" r:id="rId57"/>
    <p:sldId id="348" r:id="rId58"/>
    <p:sldId id="337" r:id="rId59"/>
    <p:sldId id="367" r:id="rId60"/>
    <p:sldId id="311" r:id="rId61"/>
    <p:sldId id="398" r:id="rId62"/>
    <p:sldId id="399" r:id="rId63"/>
    <p:sldId id="312" r:id="rId64"/>
    <p:sldId id="400" r:id="rId65"/>
    <p:sldId id="366" r:id="rId66"/>
    <p:sldId id="315" r:id="rId67"/>
    <p:sldId id="316" r:id="rId68"/>
    <p:sldId id="317" r:id="rId69"/>
    <p:sldId id="318" r:id="rId70"/>
    <p:sldId id="364" r:id="rId71"/>
    <p:sldId id="320" r:id="rId72"/>
    <p:sldId id="321" r:id="rId73"/>
    <p:sldId id="322" r:id="rId74"/>
    <p:sldId id="323" r:id="rId75"/>
    <p:sldId id="324" r:id="rId76"/>
    <p:sldId id="461" r:id="rId77"/>
    <p:sldId id="325" r:id="rId78"/>
    <p:sldId id="327" r:id="rId79"/>
    <p:sldId id="363" r:id="rId80"/>
    <p:sldId id="402" r:id="rId81"/>
    <p:sldId id="513" r:id="rId82"/>
    <p:sldId id="518" r:id="rId83"/>
    <p:sldId id="517" r:id="rId84"/>
    <p:sldId id="515" r:id="rId85"/>
    <p:sldId id="514" r:id="rId86"/>
    <p:sldId id="516" r:id="rId87"/>
    <p:sldId id="328" r:id="rId88"/>
    <p:sldId id="329" r:id="rId89"/>
    <p:sldId id="330" r:id="rId90"/>
    <p:sldId id="362" r:id="rId91"/>
    <p:sldId id="368" r:id="rId92"/>
    <p:sldId id="332" r:id="rId93"/>
    <p:sldId id="334" r:id="rId94"/>
    <p:sldId id="351" r:id="rId95"/>
    <p:sldId id="336" r:id="rId96"/>
    <p:sldId id="403" r:id="rId97"/>
    <p:sldId id="335" r:id="rId98"/>
    <p:sldId id="290" r:id="rId99"/>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282845"/>
    <a:srgbClr val="868798"/>
    <a:srgbClr val="008F00"/>
    <a:srgbClr val="516C3A"/>
    <a:srgbClr val="F7F7F7"/>
    <a:srgbClr val="F2F2F2"/>
    <a:srgbClr val="7C7C7C"/>
    <a:srgbClr val="0F2C41"/>
    <a:srgbClr val="2D2E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2" autoAdjust="0"/>
    <p:restoredTop sz="88874" autoAdjust="0"/>
  </p:normalViewPr>
  <p:slideViewPr>
    <p:cSldViewPr snapToGrid="0">
      <p:cViewPr varScale="1">
        <p:scale>
          <a:sx n="112" d="100"/>
          <a:sy n="112" d="100"/>
        </p:scale>
        <p:origin x="424" y="184"/>
      </p:cViewPr>
      <p:guideLst>
        <p:guide orient="horz" pos="936"/>
        <p:guide pos="384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28" d="100"/>
          <a:sy n="128" d="100"/>
        </p:scale>
        <p:origin x="1864" y="168"/>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handoutMaster" Target="handoutMasters/handoutMaster1.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notesMaster" Target="notesMasters/notesMaster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D2147BBF-DB16-4DF6-906A-D7E6C8C6F14A}" type="datetimeFigureOut">
              <a:rPr lang="en-US" smtClean="0"/>
              <a:t>9/15/16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D44AB86B-FBA1-4305-AF70-1898120A186E}" type="slidenum">
              <a:rPr lang="en-US" smtClean="0"/>
              <a:t>‹#›</a:t>
            </a:fld>
            <a:endParaRPr lang="en-US"/>
          </a:p>
        </p:txBody>
      </p:sp>
    </p:spTree>
    <p:extLst>
      <p:ext uri="{BB962C8B-B14F-4D97-AF65-F5344CB8AC3E}">
        <p14:creationId xmlns:p14="http://schemas.microsoft.com/office/powerpoint/2010/main" val="1954498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atin typeface="Roboto Light" panose="02000000000000000000" pitchFamily="2" charset="0"/>
              </a:defRPr>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atin typeface="Roboto Light" panose="02000000000000000000" pitchFamily="2" charset="0"/>
              </a:defRPr>
            </a:lvl1pPr>
          </a:lstStyle>
          <a:p>
            <a:fld id="{575FED7B-3A4E-43E9-A076-58C3A92F5ED9}" type="datetimeFigureOut">
              <a:rPr lang="en-US" smtClean="0"/>
              <a:pPr/>
              <a:t>9/15/16</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atin typeface="Roboto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atin typeface="Roboto Light" panose="02000000000000000000" pitchFamily="2" charset="0"/>
              </a:defRPr>
            </a:lvl1pPr>
          </a:lstStyle>
          <a:p>
            <a:fld id="{19E8341D-AE57-437D-B2C8-156F0C64AEED}" type="slidenum">
              <a:rPr lang="en-US" smtClean="0"/>
              <a:pPr/>
              <a:t>‹#›</a:t>
            </a:fld>
            <a:endParaRPr lang="en-US" dirty="0"/>
          </a:p>
        </p:txBody>
      </p:sp>
    </p:spTree>
    <p:extLst>
      <p:ext uri="{BB962C8B-B14F-4D97-AF65-F5344CB8AC3E}">
        <p14:creationId xmlns:p14="http://schemas.microsoft.com/office/powerpoint/2010/main" val="11854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Light" panose="02000000000000000000" pitchFamily="2" charset="0"/>
        <a:ea typeface="+mn-ea"/>
        <a:cs typeface="+mn-cs"/>
      </a:defRPr>
    </a:lvl1pPr>
    <a:lvl2pPr marL="457200" algn="l" defTabSz="914400" rtl="0" eaLnBrk="1" latinLnBrk="0" hangingPunct="1">
      <a:defRPr sz="1200" kern="1200">
        <a:solidFill>
          <a:schemeClr val="tx1"/>
        </a:solidFill>
        <a:latin typeface="Roboto Light" panose="02000000000000000000" pitchFamily="2" charset="0"/>
        <a:ea typeface="+mn-ea"/>
        <a:cs typeface="+mn-cs"/>
      </a:defRPr>
    </a:lvl2pPr>
    <a:lvl3pPr marL="914400" algn="l" defTabSz="914400" rtl="0" eaLnBrk="1" latinLnBrk="0" hangingPunct="1">
      <a:defRPr sz="1200" kern="1200">
        <a:solidFill>
          <a:schemeClr val="tx1"/>
        </a:solidFill>
        <a:latin typeface="Roboto Light" panose="02000000000000000000" pitchFamily="2" charset="0"/>
        <a:ea typeface="+mn-ea"/>
        <a:cs typeface="+mn-cs"/>
      </a:defRPr>
    </a:lvl3pPr>
    <a:lvl4pPr marL="1371600" algn="l" defTabSz="914400" rtl="0" eaLnBrk="1" latinLnBrk="0" hangingPunct="1">
      <a:defRPr sz="1200" kern="1200">
        <a:solidFill>
          <a:schemeClr val="tx1"/>
        </a:solidFill>
        <a:latin typeface="Roboto Light" panose="02000000000000000000" pitchFamily="2" charset="0"/>
        <a:ea typeface="+mn-ea"/>
        <a:cs typeface="+mn-cs"/>
      </a:defRPr>
    </a:lvl4pPr>
    <a:lvl5pPr marL="1828800" algn="l" defTabSz="914400" rtl="0" eaLnBrk="1" latinLnBrk="0" hangingPunct="1">
      <a:defRPr sz="120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2</a:t>
            </a:fld>
            <a:endParaRPr lang="en-US" dirty="0"/>
          </a:p>
        </p:txBody>
      </p:sp>
    </p:spTree>
    <p:extLst>
      <p:ext uri="{BB962C8B-B14F-4D97-AF65-F5344CB8AC3E}">
        <p14:creationId xmlns:p14="http://schemas.microsoft.com/office/powerpoint/2010/main" val="865971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The APIs of Kafka Streams are expressive, flexible, and easy to use.  But l</a:t>
            </a:r>
            <a:r>
              <a:rPr lang="en-US" baseline="0" dirty="0" smtClean="0"/>
              <a:t>et us highlight that “the API” is just the tip of the iceberg.  There is much more to a stream processing technology than the API.</a:t>
            </a:r>
          </a:p>
          <a:p>
            <a:pPr marL="0" indent="0">
              <a:buFontTx/>
              <a:buNone/>
            </a:pPr>
            <a:endParaRPr lang="en-US" baseline="0" dirty="0" smtClean="0"/>
          </a:p>
          <a:p>
            <a:pPr marL="0" indent="0">
              <a:buFontTx/>
              <a:buNone/>
            </a:pPr>
            <a:r>
              <a:rPr lang="en-US" baseline="0" dirty="0" smtClean="0"/>
              <a:t>So when evaluating, you should ask questions such as:</a:t>
            </a:r>
          </a:p>
          <a:p>
            <a:pPr marL="0" indent="0">
              <a:buFontTx/>
              <a:buNone/>
            </a:pPr>
            <a:endParaRPr lang="en-US" dirty="0" smtClean="0"/>
          </a:p>
          <a:p>
            <a:pPr marL="171450" indent="-171450">
              <a:buFontTx/>
              <a:buChar char="-"/>
            </a:pPr>
            <a:r>
              <a:rPr lang="en-US" dirty="0" smtClean="0"/>
              <a:t>If you ARE running</a:t>
            </a:r>
            <a:r>
              <a:rPr lang="en-US" baseline="0" dirty="0" smtClean="0"/>
              <a:t> at large scale, what is the cost for doing so (notably operations)?</a:t>
            </a:r>
          </a:p>
          <a:p>
            <a:pPr marL="171450" indent="-171450">
              <a:buFontTx/>
              <a:buChar char="-"/>
            </a:pPr>
            <a:r>
              <a:rPr lang="en-US" baseline="0" dirty="0" smtClean="0"/>
              <a:t>If you ARE NOT running at large scale, what is the tool’s minimum investment?  Is the tool cost-effective for small to medium scale, too?</a:t>
            </a:r>
          </a:p>
          <a:p>
            <a:pPr marL="171450" indent="-171450">
              <a:buFontTx/>
              <a:buChar char="-"/>
            </a:pPr>
            <a:r>
              <a:rPr lang="en-US" baseline="0" dirty="0" smtClean="0"/>
              <a:t>Same questions if you set out to design and build a tool.</a:t>
            </a:r>
            <a:endParaRPr lang="en-US" dirty="0"/>
          </a:p>
        </p:txBody>
      </p:sp>
      <p:sp>
        <p:nvSpPr>
          <p:cNvPr id="4" name="Slide Number Placeholder 3"/>
          <p:cNvSpPr>
            <a:spLocks noGrp="1"/>
          </p:cNvSpPr>
          <p:nvPr>
            <p:ph type="sldNum" sz="quarter" idx="10"/>
          </p:nvPr>
        </p:nvSpPr>
        <p:spPr/>
        <p:txBody>
          <a:bodyPr/>
          <a:lstStyle/>
          <a:p>
            <a:fld id="{1BB0B05B-6EEA-CD44-9C26-F793E66A62CB}" type="slidenum">
              <a:rPr lang="en-US" smtClean="0"/>
              <a:t>19</a:t>
            </a:fld>
            <a:endParaRPr lang="en-US"/>
          </a:p>
        </p:txBody>
      </p:sp>
    </p:spTree>
    <p:extLst>
      <p:ext uri="{BB962C8B-B14F-4D97-AF65-F5344CB8AC3E}">
        <p14:creationId xmlns:p14="http://schemas.microsoft.com/office/powerpoint/2010/main" val="196006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22</a:t>
            </a:fld>
            <a:endParaRPr lang="en-US" dirty="0"/>
          </a:p>
        </p:txBody>
      </p:sp>
    </p:spTree>
    <p:extLst>
      <p:ext uri="{BB962C8B-B14F-4D97-AF65-F5344CB8AC3E}">
        <p14:creationId xmlns:p14="http://schemas.microsoft.com/office/powerpoint/2010/main" val="44360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23</a:t>
            </a:fld>
            <a:endParaRPr lang="en-US" dirty="0"/>
          </a:p>
        </p:txBody>
      </p:sp>
    </p:spTree>
    <p:extLst>
      <p:ext uri="{BB962C8B-B14F-4D97-AF65-F5344CB8AC3E}">
        <p14:creationId xmlns:p14="http://schemas.microsoft.com/office/powerpoint/2010/main" val="1439981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25</a:t>
            </a:fld>
            <a:endParaRPr lang="en-US" dirty="0"/>
          </a:p>
        </p:txBody>
      </p:sp>
    </p:spTree>
    <p:extLst>
      <p:ext uri="{BB962C8B-B14F-4D97-AF65-F5344CB8AC3E}">
        <p14:creationId xmlns:p14="http://schemas.microsoft.com/office/powerpoint/2010/main" val="500751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26</a:t>
            </a:fld>
            <a:endParaRPr lang="en-US" dirty="0"/>
          </a:p>
        </p:txBody>
      </p:sp>
    </p:spTree>
    <p:extLst>
      <p:ext uri="{BB962C8B-B14F-4D97-AF65-F5344CB8AC3E}">
        <p14:creationId xmlns:p14="http://schemas.microsoft.com/office/powerpoint/2010/main" val="640345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27</a:t>
            </a:fld>
            <a:endParaRPr lang="en-US" dirty="0"/>
          </a:p>
        </p:txBody>
      </p:sp>
    </p:spTree>
    <p:extLst>
      <p:ext uri="{BB962C8B-B14F-4D97-AF65-F5344CB8AC3E}">
        <p14:creationId xmlns:p14="http://schemas.microsoft.com/office/powerpoint/2010/main" val="1198845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28</a:t>
            </a:fld>
            <a:endParaRPr lang="en-US" dirty="0"/>
          </a:p>
        </p:txBody>
      </p:sp>
    </p:spTree>
    <p:extLst>
      <p:ext uri="{BB962C8B-B14F-4D97-AF65-F5344CB8AC3E}">
        <p14:creationId xmlns:p14="http://schemas.microsoft.com/office/powerpoint/2010/main" val="623213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Kafka Streams has a very similar data model as Kafka Core.  (We won’t need to go into further details here.)</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29</a:t>
            </a:fld>
            <a:endParaRPr lang="en-US" dirty="0"/>
          </a:p>
        </p:txBody>
      </p:sp>
    </p:spTree>
    <p:extLst>
      <p:ext uri="{BB962C8B-B14F-4D97-AF65-F5344CB8AC3E}">
        <p14:creationId xmlns:p14="http://schemas.microsoft.com/office/powerpoint/2010/main" val="1111091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processing logic of your application is defined through a processor topology, which consists of nodes (stream processors = stream processing steps) and edges (streams) that connect the nodes.  If you use the DSL, all of this is hidden from you.  If you use the Processor API, you can (and must) define the topology manually.</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30</a:t>
            </a:fld>
            <a:endParaRPr lang="en-US" dirty="0"/>
          </a:p>
        </p:txBody>
      </p:sp>
    </p:spTree>
    <p:extLst>
      <p:ext uri="{BB962C8B-B14F-4D97-AF65-F5344CB8AC3E}">
        <p14:creationId xmlns:p14="http://schemas.microsoft.com/office/powerpoint/2010/main" val="1001596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Kafka partitions data for storing and transporting it.</a:t>
            </a:r>
          </a:p>
          <a:p>
            <a:r>
              <a:rPr lang="en-US" dirty="0" smtClean="0"/>
              <a:t>Kafka Streams partitions data for processing it.</a:t>
            </a:r>
          </a:p>
          <a:p>
            <a:r>
              <a:rPr lang="en-US" dirty="0" smtClean="0"/>
              <a:t>In both cases, this partitioning enables data locality, elasticity, scalability, high performance, and fault-tolerance.</a:t>
            </a:r>
          </a:p>
          <a:p>
            <a:endParaRPr lang="en-US" dirty="0" smtClean="0"/>
          </a:p>
          <a:p>
            <a:r>
              <a:rPr lang="en-US" dirty="0" smtClean="0"/>
              <a:t>That’s all we want to mention at this point because we want</a:t>
            </a:r>
            <a:r>
              <a:rPr lang="en-US" baseline="0" dirty="0" smtClean="0"/>
              <a:t> to rather talk about something more interesting and more important: the stream-table duality.</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31</a:t>
            </a:fld>
            <a:endParaRPr lang="en-US" dirty="0"/>
          </a:p>
        </p:txBody>
      </p:sp>
    </p:spTree>
    <p:extLst>
      <p:ext uri="{BB962C8B-B14F-4D97-AF65-F5344CB8AC3E}">
        <p14:creationId xmlns:p14="http://schemas.microsoft.com/office/powerpoint/2010/main" val="913906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0.7 – Jan 2012</a:t>
            </a:r>
          </a:p>
          <a:p>
            <a:pPr marL="342900" indent="-342900">
              <a:buFont typeface="Arial" charset="0"/>
              <a:buChar char="•"/>
            </a:pPr>
            <a:r>
              <a:rPr lang="en-US" dirty="0" smtClean="0"/>
              <a:t>0.8 – Nov 2013</a:t>
            </a:r>
          </a:p>
          <a:p>
            <a:pPr marL="342900" indent="-342900">
              <a:buFont typeface="Arial" charset="0"/>
              <a:buChar char="•"/>
            </a:pPr>
            <a:r>
              <a:rPr lang="en-US" dirty="0" smtClean="0"/>
              <a:t>0.8.1 – Mar 2014</a:t>
            </a:r>
          </a:p>
          <a:p>
            <a:pPr marL="342900" indent="-342900">
              <a:buFont typeface="Arial" charset="0"/>
              <a:buChar char="•"/>
            </a:pPr>
            <a:r>
              <a:rPr lang="en-US" dirty="0" smtClean="0"/>
              <a:t>0.8.2 – Jan 2015</a:t>
            </a:r>
          </a:p>
          <a:p>
            <a:pPr marL="342900" indent="-342900">
              <a:buFont typeface="Arial" charset="0"/>
              <a:buChar char="•"/>
            </a:pPr>
            <a:r>
              <a:rPr lang="en-US" dirty="0" smtClean="0"/>
              <a:t>0.9 – Nov 2015</a:t>
            </a:r>
          </a:p>
          <a:p>
            <a:pPr marL="342900" indent="-342900">
              <a:buFont typeface="Arial" charset="0"/>
              <a:buChar char="•"/>
            </a:pPr>
            <a:r>
              <a:rPr lang="en-US" dirty="0" smtClean="0"/>
              <a:t>0.10 – May 2016</a:t>
            </a:r>
          </a:p>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3</a:t>
            </a:fld>
            <a:endParaRPr lang="en-US" dirty="0"/>
          </a:p>
        </p:txBody>
      </p:sp>
    </p:spTree>
    <p:extLst>
      <p:ext uri="{BB962C8B-B14F-4D97-AF65-F5344CB8AC3E}">
        <p14:creationId xmlns:p14="http://schemas.microsoft.com/office/powerpoint/2010/main" val="659456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Imagine that one of your products is a real-time dashboard that shows the current number of users in each region of the world.  This dashboard is powered by a stream processing application that (1) builds detailed user profiles by joining data from a variety of Kafka topics and (2) computes statistics on these user profiles.  The Kafka topics could include, for example, a user-preferences topic based on direct user input (e.g. birthday/age) plus a user-location topic that receives automatic geo-location updates from a user’s mobile device (”In Paris right now!”).  Also, it is pretty likely that, in practice, the various information sources (topics) are managed by different teams: the user-locations topic could be managed by the mobile app team, and the user-</a:t>
            </a:r>
            <a:r>
              <a:rPr lang="en-US" baseline="0" dirty="0" err="1" smtClean="0"/>
              <a:t>prefs</a:t>
            </a:r>
            <a:r>
              <a:rPr lang="en-US" baseline="0" dirty="0" smtClean="0"/>
              <a:t> topic by the frontend team.</a:t>
            </a:r>
          </a:p>
          <a:p>
            <a:endParaRPr lang="en-US" baseline="0" dirty="0" smtClean="0"/>
          </a:p>
          <a:p>
            <a:r>
              <a:rPr lang="en-US" baseline="0" dirty="0" smtClean="0"/>
              <a:t>Now what you want to happen is that every time there is a new piece of information arriving in the upstream Kafka topics (say, a geo-location update for user Alice), then this information should automatically and quickly propagate throughout the data pipeline to update the dashboard.  As we will see, implementing such a stream processing application with Kafka Streams is easy and straight-forward.</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34</a:t>
            </a:fld>
            <a:endParaRPr lang="en-US" dirty="0"/>
          </a:p>
        </p:txBody>
      </p:sp>
    </p:spTree>
    <p:extLst>
      <p:ext uri="{BB962C8B-B14F-4D97-AF65-F5344CB8AC3E}">
        <p14:creationId xmlns:p14="http://schemas.microsoft.com/office/powerpoint/2010/main" val="1629482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Imagine that one of your products is a real-time dashboard that shows the current number of users in each region of the world.  This dashboard is powered by a stream processing application that (1) builds detailed user profiles by joining data from a variety of Kafka topics and (2) computes statistics on these user profiles.  The Kafka topics could include, for example, a user-preferences topic based on direct user input (e.g. birthday/age) plus a user-location topic that receives automatic geo-location updates from a user’s mobile device (”In Paris right now!”).</a:t>
            </a:r>
          </a:p>
          <a:p>
            <a:endParaRPr lang="en-US" baseline="0" dirty="0" smtClean="0"/>
          </a:p>
          <a:p>
            <a:r>
              <a:rPr lang="en-US" baseline="0" dirty="0" smtClean="0"/>
              <a:t>Now what you want to happen is that every time there is a new piece of information arriving in the upstream Kafka topics (say, a geo-location update for user Alice), then this information should automatically and quickly propagate throughout the data pipeline to update the dashboard.  As we will see, implementing such a stream processing application with Kafka Streams is easy and straight-forward.</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35</a:t>
            </a:fld>
            <a:endParaRPr lang="en-US" dirty="0"/>
          </a:p>
        </p:txBody>
      </p:sp>
    </p:spTree>
    <p:extLst>
      <p:ext uri="{BB962C8B-B14F-4D97-AF65-F5344CB8AC3E}">
        <p14:creationId xmlns:p14="http://schemas.microsoft.com/office/powerpoint/2010/main" val="64341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Imagine that one of your products is a real-time dashboard that shows the current number of users in each region of the world.  This dashboard is powered by a stream processing application that (1) builds detailed user profiles by joining data from a variety of Kafka topics and (2) computes statistics on these user profiles.  The Kafka topics could include, for example, a user-preferences topic based on direct user input (e.g. birthday/age) plus a user-location topic that receives automatic geo-location updates from a user’s mobile device (”In Paris right now!”).</a:t>
            </a:r>
          </a:p>
          <a:p>
            <a:endParaRPr lang="en-US" baseline="0" dirty="0" smtClean="0"/>
          </a:p>
          <a:p>
            <a:r>
              <a:rPr lang="en-US" baseline="0" dirty="0" smtClean="0"/>
              <a:t>Now what you want to happen is that every time there is a new piece of information arriving in the upstream Kafka topics (say, a geo-location update for user Alice), then this information should automatically and quickly propagate throughout the data pipeline to update the dashboard.  As we will see, implementing such a stream processing application with Kafka Streams is easy and straight-forward.</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36</a:t>
            </a:fld>
            <a:endParaRPr lang="en-US" dirty="0"/>
          </a:p>
        </p:txBody>
      </p:sp>
    </p:spTree>
    <p:extLst>
      <p:ext uri="{BB962C8B-B14F-4D97-AF65-F5344CB8AC3E}">
        <p14:creationId xmlns:p14="http://schemas.microsoft.com/office/powerpoint/2010/main" val="56564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Imagine that one of your products is a real-time dashboard that shows the current number of users in each region of the world.  This dashboard is powered by a stream processing application that (1) builds detailed user profiles by joining data from a variety of Kafka topics and (2) computes statistics on these user profiles.  The Kafka topics could include, for example, a user-preferences topic based on direct user input (e.g. birthday/age) plus a user-location topic that receives automatic geo-location updates from a user’s mobile device (”In Paris right now!”).</a:t>
            </a:r>
          </a:p>
          <a:p>
            <a:endParaRPr lang="en-US" baseline="0" dirty="0" smtClean="0"/>
          </a:p>
          <a:p>
            <a:r>
              <a:rPr lang="en-US" baseline="0" dirty="0" smtClean="0"/>
              <a:t>Now what you want to happen is that every time there is a new piece of information arriving in the upstream Kafka topics (say, a geo-location update for user Alice), then this information should automatically and quickly propagate throughout the data pipeline to update the dashboard.  As we will see, implementing such a stream processing application with Kafka Streams is easy and straight-forward.</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37</a:t>
            </a:fld>
            <a:endParaRPr lang="en-US" dirty="0"/>
          </a:p>
        </p:txBody>
      </p:sp>
    </p:spTree>
    <p:extLst>
      <p:ext uri="{BB962C8B-B14F-4D97-AF65-F5344CB8AC3E}">
        <p14:creationId xmlns:p14="http://schemas.microsoft.com/office/powerpoint/2010/main" val="194664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 saw the motivating example.  Let’s take a step back and work back</a:t>
            </a:r>
            <a:r>
              <a:rPr lang="en-US" baseline="0" dirty="0" smtClean="0"/>
              <a:t> again</a:t>
            </a:r>
            <a:r>
              <a:rPr lang="en-US" dirty="0" smtClean="0"/>
              <a:t> towards this motivating example.</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38</a:t>
            </a:fld>
            <a:endParaRPr lang="en-US" dirty="0"/>
          </a:p>
        </p:txBody>
      </p:sp>
    </p:spTree>
    <p:extLst>
      <p:ext uri="{BB962C8B-B14F-4D97-AF65-F5344CB8AC3E}">
        <p14:creationId xmlns:p14="http://schemas.microsoft.com/office/powerpoint/2010/main" val="4849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39</a:t>
            </a:fld>
            <a:endParaRPr lang="en-US" dirty="0"/>
          </a:p>
        </p:txBody>
      </p:sp>
    </p:spTree>
    <p:extLst>
      <p:ext uri="{BB962C8B-B14F-4D97-AF65-F5344CB8AC3E}">
        <p14:creationId xmlns:p14="http://schemas.microsoft.com/office/powerpoint/2010/main" val="739303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40</a:t>
            </a:fld>
            <a:endParaRPr lang="en-US" dirty="0"/>
          </a:p>
        </p:txBody>
      </p:sp>
    </p:spTree>
    <p:extLst>
      <p:ext uri="{BB962C8B-B14F-4D97-AF65-F5344CB8AC3E}">
        <p14:creationId xmlns:p14="http://schemas.microsoft.com/office/powerpoint/2010/main" val="1942202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41</a:t>
            </a:fld>
            <a:endParaRPr lang="en-US" dirty="0"/>
          </a:p>
        </p:txBody>
      </p:sp>
    </p:spTree>
    <p:extLst>
      <p:ext uri="{BB962C8B-B14F-4D97-AF65-F5344CB8AC3E}">
        <p14:creationId xmlns:p14="http://schemas.microsoft.com/office/powerpoint/2010/main" val="682736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42</a:t>
            </a:fld>
            <a:endParaRPr lang="en-US" dirty="0"/>
          </a:p>
        </p:txBody>
      </p:sp>
    </p:spTree>
    <p:extLst>
      <p:ext uri="{BB962C8B-B14F-4D97-AF65-F5344CB8AC3E}">
        <p14:creationId xmlns:p14="http://schemas.microsoft.com/office/powerpoint/2010/main" val="1448491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43</a:t>
            </a:fld>
            <a:endParaRPr lang="en-US" dirty="0"/>
          </a:p>
        </p:txBody>
      </p:sp>
    </p:spTree>
    <p:extLst>
      <p:ext uri="{BB962C8B-B14F-4D97-AF65-F5344CB8AC3E}">
        <p14:creationId xmlns:p14="http://schemas.microsoft.com/office/powerpoint/2010/main" val="147193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B0B05B-6EEA-CD44-9C26-F793E66A62CB}" type="slidenum">
              <a:rPr lang="en-US" smtClean="0"/>
              <a:t>4</a:t>
            </a:fld>
            <a:endParaRPr lang="en-US"/>
          </a:p>
        </p:txBody>
      </p:sp>
    </p:spTree>
    <p:extLst>
      <p:ext uri="{BB962C8B-B14F-4D97-AF65-F5344CB8AC3E}">
        <p14:creationId xmlns:p14="http://schemas.microsoft.com/office/powerpoint/2010/main" val="344770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Alright, this might seem a bit repetitive but the stream-table duality is an important concept, so </a:t>
            </a:r>
            <a:r>
              <a:rPr lang="en-US" baseline="0" dirty="0" smtClean="0"/>
              <a:t>looking at </a:t>
            </a:r>
            <a:r>
              <a:rPr lang="en-US" dirty="0" smtClean="0"/>
              <a:t>the same</a:t>
            </a:r>
            <a:r>
              <a:rPr lang="en-US" baseline="0" dirty="0" smtClean="0"/>
              <a:t> </a:t>
            </a:r>
            <a:r>
              <a:rPr lang="en-US" dirty="0" smtClean="0"/>
              <a:t>concept from different angles helps to fully understand it.</a:t>
            </a:r>
          </a:p>
        </p:txBody>
      </p:sp>
      <p:sp>
        <p:nvSpPr>
          <p:cNvPr id="4" name="Slide Number Placeholder 3"/>
          <p:cNvSpPr>
            <a:spLocks noGrp="1"/>
          </p:cNvSpPr>
          <p:nvPr>
            <p:ph type="sldNum" sz="quarter" idx="10"/>
          </p:nvPr>
        </p:nvSpPr>
        <p:spPr/>
        <p:txBody>
          <a:bodyPr/>
          <a:lstStyle/>
          <a:p>
            <a:fld id="{19E8341D-AE57-437D-B2C8-156F0C64AEED}" type="slidenum">
              <a:rPr lang="en-US" smtClean="0"/>
              <a:pPr/>
              <a:t>44</a:t>
            </a:fld>
            <a:endParaRPr lang="en-US" dirty="0"/>
          </a:p>
        </p:txBody>
      </p:sp>
    </p:spTree>
    <p:extLst>
      <p:ext uri="{BB962C8B-B14F-4D97-AF65-F5344CB8AC3E}">
        <p14:creationId xmlns:p14="http://schemas.microsoft.com/office/powerpoint/2010/main" val="1430989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KStream = immutable log</a:t>
            </a:r>
          </a:p>
          <a:p>
            <a:r>
              <a:rPr lang="en-US" dirty="0" err="1" smtClean="0"/>
              <a:t>KTable</a:t>
            </a:r>
            <a:r>
              <a:rPr lang="en-US" dirty="0" smtClean="0"/>
              <a:t> ~ mutable materialized view</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45</a:t>
            </a:fld>
            <a:endParaRPr lang="en-US" dirty="0"/>
          </a:p>
        </p:txBody>
      </p:sp>
    </p:spTree>
    <p:extLst>
      <p:ext uri="{BB962C8B-B14F-4D97-AF65-F5344CB8AC3E}">
        <p14:creationId xmlns:p14="http://schemas.microsoft.com/office/powerpoint/2010/main" val="1084451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46</a:t>
            </a:fld>
            <a:endParaRPr lang="en-US" dirty="0"/>
          </a:p>
        </p:txBody>
      </p:sp>
    </p:spTree>
    <p:extLst>
      <p:ext uri="{BB962C8B-B14F-4D97-AF65-F5344CB8AC3E}">
        <p14:creationId xmlns:p14="http://schemas.microsoft.com/office/powerpoint/2010/main" val="496834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the motivating example from the beginning.</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47</a:t>
            </a:fld>
            <a:endParaRPr lang="en-US" dirty="0"/>
          </a:p>
        </p:txBody>
      </p:sp>
    </p:spTree>
    <p:extLst>
      <p:ext uri="{BB962C8B-B14F-4D97-AF65-F5344CB8AC3E}">
        <p14:creationId xmlns:p14="http://schemas.microsoft.com/office/powerpoint/2010/main" val="1221827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here is NOT this code or how it works in detail.  The actual point is:  Note</a:t>
            </a:r>
            <a:r>
              <a:rPr lang="en-US" baseline="0" dirty="0" smtClean="0"/>
              <a:t> how </a:t>
            </a:r>
            <a:r>
              <a:rPr lang="en-US" dirty="0" smtClean="0"/>
              <a:t>w</a:t>
            </a:r>
            <a:r>
              <a:rPr lang="en-US" baseline="0" dirty="0" smtClean="0"/>
              <a:t>e exclusively use KTables here!  That is, not even a single KStream is used or needed (and a KStream equivalent is the only type of abstraction provided by other stream processing technologies).  This use case makes it pretty obvious why the concept of a </a:t>
            </a:r>
            <a:r>
              <a:rPr lang="en-US" baseline="0" dirty="0" err="1" smtClean="0"/>
              <a:t>KTable</a:t>
            </a:r>
            <a:r>
              <a:rPr lang="en-US" baseline="0" dirty="0" smtClean="0"/>
              <a:t> is so powerful, and why the lack of such a concept is a significant drawback for stream processing in practice.</a:t>
            </a:r>
          </a:p>
          <a:p>
            <a:endParaRPr lang="en-US" baseline="0" dirty="0" smtClean="0"/>
          </a:p>
          <a:p>
            <a:r>
              <a:rPr lang="en-US" baseline="0" dirty="0" smtClean="0"/>
              <a:t>And why do we use only KTables here?  Because we are only interested in 1. the latest user location, 2. the latest user preferences, and so on.</a:t>
            </a:r>
            <a:endParaRPr lang="en-US" dirty="0" smtClean="0"/>
          </a:p>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48</a:t>
            </a:fld>
            <a:endParaRPr lang="en-US" dirty="0"/>
          </a:p>
        </p:txBody>
      </p:sp>
    </p:spTree>
    <p:extLst>
      <p:ext uri="{BB962C8B-B14F-4D97-AF65-F5344CB8AC3E}">
        <p14:creationId xmlns:p14="http://schemas.microsoft.com/office/powerpoint/2010/main" val="222991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here is NOT this code or how it works in detail.  The actual point is:  Note</a:t>
            </a:r>
            <a:r>
              <a:rPr lang="en-US" baseline="0" dirty="0" smtClean="0"/>
              <a:t> how </a:t>
            </a:r>
            <a:r>
              <a:rPr lang="en-US" dirty="0" smtClean="0"/>
              <a:t>w</a:t>
            </a:r>
            <a:r>
              <a:rPr lang="en-US" baseline="0" dirty="0" smtClean="0"/>
              <a:t>e exclusively use KTables here!  That is, not even a single KStream is used or needed (and a KStream equivalent is the only type of abstraction provided by other stream processing technologies).  This use case makes it pretty obvious why the concept of a </a:t>
            </a:r>
            <a:r>
              <a:rPr lang="en-US" baseline="0" dirty="0" err="1" smtClean="0"/>
              <a:t>KTable</a:t>
            </a:r>
            <a:r>
              <a:rPr lang="en-US" baseline="0" dirty="0" smtClean="0"/>
              <a:t> is so powerful, and why the lack of such a concept is a significant drawback for stream processing in practice.</a:t>
            </a:r>
          </a:p>
          <a:p>
            <a:endParaRPr lang="en-US" baseline="0" dirty="0" smtClean="0"/>
          </a:p>
          <a:p>
            <a:r>
              <a:rPr lang="en-US" baseline="0" dirty="0" smtClean="0"/>
              <a:t>And why do we use only KTables here?  Because we are only interested in 1. the latest user location, 2. the latest user preferences, and so on.</a:t>
            </a:r>
            <a:endParaRPr lang="en-US" dirty="0" smtClean="0"/>
          </a:p>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49</a:t>
            </a:fld>
            <a:endParaRPr lang="en-US" dirty="0"/>
          </a:p>
        </p:txBody>
      </p:sp>
    </p:spTree>
    <p:extLst>
      <p:ext uri="{BB962C8B-B14F-4D97-AF65-F5344CB8AC3E}">
        <p14:creationId xmlns:p14="http://schemas.microsoft.com/office/powerpoint/2010/main" val="1316353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here is NOT this code or how it works in detail.  The actual point is:  Note</a:t>
            </a:r>
            <a:r>
              <a:rPr lang="en-US" baseline="0" dirty="0" smtClean="0"/>
              <a:t> how </a:t>
            </a:r>
            <a:r>
              <a:rPr lang="en-US" dirty="0" smtClean="0"/>
              <a:t>w</a:t>
            </a:r>
            <a:r>
              <a:rPr lang="en-US" baseline="0" dirty="0" smtClean="0"/>
              <a:t>e exclusively use KTables here!  That is, not even a single KStream is used or needed (and a KStream equivalent is the only type of abstraction provided by other stream processing technologies).  This use case makes it pretty obvious why the concept of a </a:t>
            </a:r>
            <a:r>
              <a:rPr lang="en-US" baseline="0" dirty="0" err="1" smtClean="0"/>
              <a:t>KTable</a:t>
            </a:r>
            <a:r>
              <a:rPr lang="en-US" baseline="0" dirty="0" smtClean="0"/>
              <a:t> is so powerful, and why the lack of such a concept is a significant drawback for stream processing in practice.</a:t>
            </a:r>
          </a:p>
          <a:p>
            <a:endParaRPr lang="en-US" baseline="0" dirty="0" smtClean="0"/>
          </a:p>
          <a:p>
            <a:r>
              <a:rPr lang="en-US" baseline="0" dirty="0" smtClean="0"/>
              <a:t>And why do we use only KTables here?  Because we are only interested in 1. the latest user location, 2. the latest user preferences, and so on.</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50</a:t>
            </a:fld>
            <a:endParaRPr lang="en-US" dirty="0"/>
          </a:p>
        </p:txBody>
      </p:sp>
    </p:spTree>
    <p:extLst>
      <p:ext uri="{BB962C8B-B14F-4D97-AF65-F5344CB8AC3E}">
        <p14:creationId xmlns:p14="http://schemas.microsoft.com/office/powerpoint/2010/main" val="1146403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KTables everywhere! Plus:</a:t>
            </a:r>
            <a:r>
              <a:rPr lang="en-US" baseline="0" dirty="0" smtClean="0"/>
              <a:t> Interactive Queries!</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51</a:t>
            </a:fld>
            <a:endParaRPr lang="en-US" dirty="0"/>
          </a:p>
        </p:txBody>
      </p:sp>
    </p:spTree>
    <p:extLst>
      <p:ext uri="{BB962C8B-B14F-4D97-AF65-F5344CB8AC3E}">
        <p14:creationId xmlns:p14="http://schemas.microsoft.com/office/powerpoint/2010/main" val="1049949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a:t>
            </a:r>
            <a:r>
              <a:rPr lang="en-US" baseline="0" dirty="0" smtClean="0"/>
              <a:t> motivating example we highlighted the use of </a:t>
            </a:r>
            <a:r>
              <a:rPr lang="en-US" baseline="0" dirty="0" err="1" smtClean="0"/>
              <a:t>KTable</a:t>
            </a:r>
            <a:r>
              <a:rPr lang="en-US" baseline="0" dirty="0" smtClean="0"/>
              <a:t>.  Let’s also showcase KStream.</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52</a:t>
            </a:fld>
            <a:endParaRPr lang="en-US" dirty="0"/>
          </a:p>
        </p:txBody>
      </p:sp>
    </p:spTree>
    <p:extLst>
      <p:ext uri="{BB962C8B-B14F-4D97-AF65-F5344CB8AC3E}">
        <p14:creationId xmlns:p14="http://schemas.microsoft.com/office/powerpoint/2010/main" val="430691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57</a:t>
            </a:fld>
            <a:endParaRPr lang="en-US" dirty="0"/>
          </a:p>
        </p:txBody>
      </p:sp>
    </p:spTree>
    <p:extLst>
      <p:ext uri="{BB962C8B-B14F-4D97-AF65-F5344CB8AC3E}">
        <p14:creationId xmlns:p14="http://schemas.microsoft.com/office/powerpoint/2010/main" val="166876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9</a:t>
            </a:fld>
            <a:endParaRPr lang="en-US" dirty="0"/>
          </a:p>
        </p:txBody>
      </p:sp>
    </p:spTree>
    <p:extLst>
      <p:ext uri="{BB962C8B-B14F-4D97-AF65-F5344CB8AC3E}">
        <p14:creationId xmlns:p14="http://schemas.microsoft.com/office/powerpoint/2010/main" val="1919555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stream-table duality we talked about earlier?  A state store is also a kind of table, so we can and do log any changes to the various state stores into Kafka (“changelog streams”).</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72</a:t>
            </a:fld>
            <a:endParaRPr lang="en-US" dirty="0"/>
          </a:p>
        </p:txBody>
      </p:sp>
    </p:spTree>
    <p:extLst>
      <p:ext uri="{BB962C8B-B14F-4D97-AF65-F5344CB8AC3E}">
        <p14:creationId xmlns:p14="http://schemas.microsoft.com/office/powerpoint/2010/main" val="1682141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a:t>
            </a:r>
            <a:r>
              <a:rPr lang="en-US" baseline="0" dirty="0" smtClean="0"/>
              <a:t> one of the application instances is taken down (e.g. maintenance, reducing the capacity of the app to save operating costs) / fails (e.g. machine crash)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73</a:t>
            </a:fld>
            <a:endParaRPr lang="en-US" dirty="0"/>
          </a:p>
        </p:txBody>
      </p:sp>
    </p:spTree>
    <p:extLst>
      <p:ext uri="{BB962C8B-B14F-4D97-AF65-F5344CB8AC3E}">
        <p14:creationId xmlns:p14="http://schemas.microsoft.com/office/powerpoint/2010/main" val="616155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 then we can reconstruct</a:t>
            </a:r>
            <a:r>
              <a:rPr lang="is-IS" baseline="0" dirty="0" smtClean="0"/>
              <a:t> the app instance’s local state on the remaining live instances of the application by replaying the state store’s changelog stream.  What really happens here is that Kafka Streams will migrate any stream task(s) from the terminated instance to the remaining live instances, and each stream task has its own state store(s), assigned partitions, and so on.</a:t>
            </a:r>
          </a:p>
          <a:p>
            <a:endParaRPr lang="is-IS" baseline="0" dirty="0" smtClean="0"/>
          </a:p>
          <a:p>
            <a:r>
              <a:rPr lang="is-IS" baseline="0" dirty="0" smtClean="0"/>
              <a:t>Note that, in practice, more than just one app instances will typically take over the work – i.e. stream tasks – from the terminated instance.  The diagram above is, as highlighted, a simplification.</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74</a:t>
            </a:fld>
            <a:endParaRPr lang="en-US" dirty="0"/>
          </a:p>
        </p:txBody>
      </p:sp>
    </p:spTree>
    <p:extLst>
      <p:ext uri="{BB962C8B-B14F-4D97-AF65-F5344CB8AC3E}">
        <p14:creationId xmlns:p14="http://schemas.microsoft.com/office/powerpoint/2010/main" val="238796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00000"/>
              </a:lnSpc>
              <a:spcBef>
                <a:spcPts val="0"/>
              </a:spcBef>
              <a:spcAft>
                <a:spcPts val="0"/>
              </a:spcAft>
              <a:buClrTx/>
              <a:buSzTx/>
              <a:buFont typeface="Arial" charset="0"/>
              <a:buNone/>
              <a:tabLst/>
              <a:defRPr/>
            </a:pPr>
            <a:endParaRPr lang="en-US" dirty="0" smtClean="0"/>
          </a:p>
        </p:txBody>
      </p:sp>
      <p:sp>
        <p:nvSpPr>
          <p:cNvPr id="4" name="Slide Number Placeholder 3"/>
          <p:cNvSpPr>
            <a:spLocks noGrp="1"/>
          </p:cNvSpPr>
          <p:nvPr>
            <p:ph type="sldNum" sz="quarter" idx="10"/>
          </p:nvPr>
        </p:nvSpPr>
        <p:spPr/>
        <p:txBody>
          <a:bodyPr/>
          <a:lstStyle/>
          <a:p>
            <a:fld id="{DAB7678F-3E6E-604D-A3A9-F567EC823EF1}" type="slidenum">
              <a:rPr lang="en-US" smtClean="0"/>
              <a:t>79</a:t>
            </a:fld>
            <a:endParaRPr lang="en-US"/>
          </a:p>
        </p:txBody>
      </p:sp>
    </p:spTree>
    <p:extLst>
      <p:ext uri="{BB962C8B-B14F-4D97-AF65-F5344CB8AC3E}">
        <p14:creationId xmlns:p14="http://schemas.microsoft.com/office/powerpoint/2010/main" val="263161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app that showcases interactive queries</a:t>
            </a:r>
            <a:r>
              <a:rPr lang="en-US" baseline="0" dirty="0" smtClean="0"/>
              <a:t> in combination with a REST API</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84</a:t>
            </a:fld>
            <a:endParaRPr lang="en-US" dirty="0"/>
          </a:p>
        </p:txBody>
      </p:sp>
    </p:spTree>
    <p:extLst>
      <p:ext uri="{BB962C8B-B14F-4D97-AF65-F5344CB8AC3E}">
        <p14:creationId xmlns:p14="http://schemas.microsoft.com/office/powerpoint/2010/main" val="526449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it is very easy to implement a timestamp</a:t>
            </a:r>
            <a:r>
              <a:rPr lang="en-US" baseline="0" dirty="0" smtClean="0"/>
              <a:t> extractor in case you need to write a custom one.  Custom timestamp extractors are primarily used when you are processing input topics where timestamps are included in the message payloads, e.g. in a JSON-formatted message value</a:t>
            </a:r>
          </a:p>
          <a:p>
            <a:endParaRPr lang="en-US" baseline="0" dirty="0" smtClean="0"/>
          </a:p>
          <a:p>
            <a:r>
              <a:rPr lang="en-US" baseline="0" dirty="0" smtClean="0"/>
              <a:t>Note: The so-called “embedded timestamps” of Kafka (introduced in v0.10) are not considered to be a part of the user-provided message payload.</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88</a:t>
            </a:fld>
            <a:endParaRPr lang="en-US" dirty="0"/>
          </a:p>
        </p:txBody>
      </p:sp>
    </p:spTree>
    <p:extLst>
      <p:ext uri="{BB962C8B-B14F-4D97-AF65-F5344CB8AC3E}">
        <p14:creationId xmlns:p14="http://schemas.microsoft.com/office/powerpoint/2010/main" val="906309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90</a:t>
            </a:fld>
            <a:endParaRPr lang="en-US" dirty="0"/>
          </a:p>
        </p:txBody>
      </p:sp>
    </p:spTree>
    <p:extLst>
      <p:ext uri="{BB962C8B-B14F-4D97-AF65-F5344CB8AC3E}">
        <p14:creationId xmlns:p14="http://schemas.microsoft.com/office/powerpoint/2010/main" val="7633456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93</a:t>
            </a:fld>
            <a:endParaRPr lang="en-US" dirty="0"/>
          </a:p>
        </p:txBody>
      </p:sp>
    </p:spTree>
    <p:extLst>
      <p:ext uri="{BB962C8B-B14F-4D97-AF65-F5344CB8AC3E}">
        <p14:creationId xmlns:p14="http://schemas.microsoft.com/office/powerpoint/2010/main" val="685020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95</a:t>
            </a:fld>
            <a:endParaRPr lang="en-US" dirty="0"/>
          </a:p>
        </p:txBody>
      </p:sp>
    </p:spTree>
    <p:extLst>
      <p:ext uri="{BB962C8B-B14F-4D97-AF65-F5344CB8AC3E}">
        <p14:creationId xmlns:p14="http://schemas.microsoft.com/office/powerpoint/2010/main" val="125078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00000"/>
              </a:lnSpc>
              <a:spcBef>
                <a:spcPts val="0"/>
              </a:spcBef>
              <a:spcAft>
                <a:spcPts val="0"/>
              </a:spcAft>
              <a:buClrTx/>
              <a:buSzTx/>
              <a:buFont typeface="Arial" charset="0"/>
              <a:buNone/>
              <a:tabLst/>
              <a:defRPr/>
            </a:pPr>
            <a:endParaRPr lang="en-US" dirty="0" smtClean="0"/>
          </a:p>
        </p:txBody>
      </p:sp>
      <p:sp>
        <p:nvSpPr>
          <p:cNvPr id="4" name="Slide Number Placeholder 3"/>
          <p:cNvSpPr>
            <a:spLocks noGrp="1"/>
          </p:cNvSpPr>
          <p:nvPr>
            <p:ph type="sldNum" sz="quarter" idx="10"/>
          </p:nvPr>
        </p:nvSpPr>
        <p:spPr/>
        <p:txBody>
          <a:bodyPr/>
          <a:lstStyle/>
          <a:p>
            <a:fld id="{DAB7678F-3E6E-604D-A3A9-F567EC823EF1}" type="slidenum">
              <a:rPr lang="en-US" smtClean="0"/>
              <a:t>11</a:t>
            </a:fld>
            <a:endParaRPr lang="en-US"/>
          </a:p>
        </p:txBody>
      </p:sp>
    </p:spTree>
    <p:extLst>
      <p:ext uri="{BB962C8B-B14F-4D97-AF65-F5344CB8AC3E}">
        <p14:creationId xmlns:p14="http://schemas.microsoft.com/office/powerpoint/2010/main" val="1356610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171450">
              <a:buFont typeface="Arial" charset="0"/>
              <a:buChar char="•"/>
            </a:pPr>
            <a:r>
              <a:rPr lang="en-US" dirty="0" smtClean="0"/>
              <a:t>Cf. Conway’s law: “organizations which design systems ... are constrained to produce designs which are copies of the communication structures of these organizations”</a:t>
            </a:r>
          </a:p>
          <a:p>
            <a:pPr marL="228600" lvl="0" indent="-171450">
              <a:buFont typeface="Arial" charset="0"/>
              <a:buChar char="•"/>
            </a:pPr>
            <a:r>
              <a:rPr lang="en-US" dirty="0" smtClean="0"/>
              <a:t>Empower teams in LOB to innovate and be agile</a:t>
            </a:r>
          </a:p>
          <a:p>
            <a:pPr marL="228600" lvl="0" indent="-171450">
              <a:buFont typeface="Arial" charset="0"/>
              <a:buChar char="•"/>
            </a:pPr>
            <a:r>
              <a:rPr lang="en-US" dirty="0" smtClean="0"/>
              <a:t>Decouple LOB from infrastructure teams</a:t>
            </a:r>
          </a:p>
          <a:p>
            <a:pPr marL="228600" lvl="0" indent="-171450">
              <a:buFont typeface="Arial" charset="0"/>
              <a:buChar char="•"/>
            </a:pPr>
            <a:r>
              <a:rPr lang="en-US" dirty="0" smtClean="0"/>
              <a:t>This is</a:t>
            </a:r>
            <a:r>
              <a:rPr lang="en-US" baseline="0" dirty="0" smtClean="0"/>
              <a:t> possible thanks to Kafka’s [backwards] compatibility approach (newer clusters work with older clients).  We want to make this compatibility story even stronger by adding forward compatibility (newer clients work with older clusters).</a:t>
            </a:r>
            <a:endParaRPr lang="en-US" dirty="0" smtClean="0"/>
          </a:p>
          <a:p>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14</a:t>
            </a:fld>
            <a:endParaRPr lang="en-US" dirty="0"/>
          </a:p>
        </p:txBody>
      </p:sp>
    </p:spTree>
    <p:extLst>
      <p:ext uri="{BB962C8B-B14F-4D97-AF65-F5344CB8AC3E}">
        <p14:creationId xmlns:p14="http://schemas.microsoft.com/office/powerpoint/2010/main" val="425920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BB0B05B-6EEA-CD44-9C26-F793E66A62CB}" type="slidenum">
              <a:rPr lang="en-US" smtClean="0"/>
              <a:t>15</a:t>
            </a:fld>
            <a:endParaRPr lang="en-US"/>
          </a:p>
        </p:txBody>
      </p:sp>
    </p:spTree>
    <p:extLst>
      <p:ext uri="{BB962C8B-B14F-4D97-AF65-F5344CB8AC3E}">
        <p14:creationId xmlns:p14="http://schemas.microsoft.com/office/powerpoint/2010/main" val="124512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FYI: Mesosphere is a Confluent partner.</a:t>
            </a:r>
            <a:r>
              <a:rPr lang="en-US" baseline="0" dirty="0" smtClean="0"/>
              <a:t>  You can run the Confluent Platform on Mesosphere DC/OS.</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16</a:t>
            </a:fld>
            <a:endParaRPr lang="en-US" dirty="0"/>
          </a:p>
        </p:txBody>
      </p:sp>
    </p:spTree>
    <p:extLst>
      <p:ext uri="{BB962C8B-B14F-4D97-AF65-F5344CB8AC3E}">
        <p14:creationId xmlns:p14="http://schemas.microsoft.com/office/powerpoint/2010/main" val="1030529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let’s still show the APIs before we continue with the more interesting bits and pieces.</a:t>
            </a:r>
            <a:endParaRPr lang="en-US" dirty="0"/>
          </a:p>
        </p:txBody>
      </p:sp>
      <p:sp>
        <p:nvSpPr>
          <p:cNvPr id="4" name="Slide Number Placeholder 3"/>
          <p:cNvSpPr>
            <a:spLocks noGrp="1"/>
          </p:cNvSpPr>
          <p:nvPr>
            <p:ph type="sldNum" sz="quarter" idx="10"/>
          </p:nvPr>
        </p:nvSpPr>
        <p:spPr/>
        <p:txBody>
          <a:bodyPr/>
          <a:lstStyle/>
          <a:p>
            <a:fld id="{19E8341D-AE57-437D-B2C8-156F0C64AEED}" type="slidenum">
              <a:rPr lang="en-US" smtClean="0"/>
              <a:pPr/>
              <a:t>18</a:t>
            </a:fld>
            <a:endParaRPr lang="en-US" dirty="0"/>
          </a:p>
        </p:txBody>
      </p:sp>
    </p:spTree>
    <p:extLst>
      <p:ext uri="{BB962C8B-B14F-4D97-AF65-F5344CB8AC3E}">
        <p14:creationId xmlns:p14="http://schemas.microsoft.com/office/powerpoint/2010/main" val="154874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userDrawn="1"/>
        </p:nvSpPr>
        <p:spPr>
          <a:xfrm>
            <a:off x="3" y="0"/>
            <a:ext cx="5803900" cy="6858000"/>
          </a:xfrm>
          <a:prstGeom prst="rect">
            <a:avLst/>
          </a:prstGeom>
          <a:solidFill>
            <a:srgbClr val="2D2E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userDrawn="1"/>
        </p:nvPicPr>
        <p:blipFill>
          <a:blip r:embed="rId2"/>
          <a:stretch>
            <a:fillRect/>
          </a:stretch>
        </p:blipFill>
        <p:spPr>
          <a:xfrm>
            <a:off x="425434" y="2946528"/>
            <a:ext cx="4953038" cy="959560"/>
          </a:xfrm>
          <a:prstGeom prst="rect">
            <a:avLst/>
          </a:prstGeom>
        </p:spPr>
      </p:pic>
      <p:sp>
        <p:nvSpPr>
          <p:cNvPr id="2" name="Title 1"/>
          <p:cNvSpPr>
            <a:spLocks noGrp="1"/>
          </p:cNvSpPr>
          <p:nvPr>
            <p:ph type="ctrTitle"/>
          </p:nvPr>
        </p:nvSpPr>
        <p:spPr>
          <a:xfrm>
            <a:off x="6096001" y="2813436"/>
            <a:ext cx="5791200" cy="615571"/>
          </a:xfrm>
        </p:spPr>
        <p:txBody>
          <a:bodyPr anchor="ctr"/>
          <a:lstStyle>
            <a:lvl1pPr algn="l">
              <a:defRPr sz="3600">
                <a:solidFill>
                  <a:schemeClr val="tx2">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6096001" y="3449419"/>
            <a:ext cx="5791200" cy="788422"/>
          </a:xfrm>
        </p:spPr>
        <p:txBody>
          <a:bodyPr lIns="0">
            <a:normAutofit/>
          </a:bodyPr>
          <a:lstStyle>
            <a:lvl1pPr marL="0" indent="0" algn="l">
              <a:buNone/>
              <a:defRPr sz="1800">
                <a:solidFill>
                  <a:schemeClr val="tx2">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cxnSp>
        <p:nvCxnSpPr>
          <p:cNvPr id="15" name="Straight Connector 14"/>
          <p:cNvCxnSpPr/>
          <p:nvPr userDrawn="1"/>
        </p:nvCxnSpPr>
        <p:spPr>
          <a:xfrm>
            <a:off x="6096006" y="3429000"/>
            <a:ext cx="5791199" cy="0"/>
          </a:xfrm>
          <a:prstGeom prst="line">
            <a:avLst/>
          </a:prstGeom>
          <a:ln w="12700" cap="rn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323852" y="3429000"/>
            <a:ext cx="11563349" cy="2743200"/>
          </a:xfrm>
        </p:spPr>
        <p:txBody>
          <a:bodyPr/>
          <a:lstStyle/>
          <a:p>
            <a:pPr lvl="0"/>
            <a:endParaRPr lang="en-US" dirty="0"/>
          </a:p>
        </p:txBody>
      </p:sp>
      <p:sp>
        <p:nvSpPr>
          <p:cNvPr id="9" name="Text Placeholder 8"/>
          <p:cNvSpPr>
            <a:spLocks noGrp="1"/>
          </p:cNvSpPr>
          <p:nvPr>
            <p:ph type="body" sz="quarter" idx="14"/>
          </p:nvPr>
        </p:nvSpPr>
        <p:spPr>
          <a:xfrm>
            <a:off x="304800" y="1028700"/>
            <a:ext cx="11582400" cy="23050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888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323852" y="1028700"/>
            <a:ext cx="11563349" cy="4914900"/>
          </a:xfrm>
        </p:spPr>
        <p:txBody>
          <a:bodyPr/>
          <a:lstStyle/>
          <a:p>
            <a:pPr lvl="0"/>
            <a:endParaRPr lang="en-US" dirty="0"/>
          </a:p>
        </p:txBody>
      </p:sp>
    </p:spTree>
    <p:extLst>
      <p:ext uri="{BB962C8B-B14F-4D97-AF65-F5344CB8AC3E}">
        <p14:creationId xmlns:p14="http://schemas.microsoft.com/office/powerpoint/2010/main" val="35069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2D2E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2027595" y="3748349"/>
            <a:ext cx="8136812" cy="615571"/>
          </a:xfrm>
        </p:spPr>
        <p:txBody>
          <a:bodyPr anchor="ctr"/>
          <a:lstStyle>
            <a:lvl1pPr algn="ctr">
              <a:defRPr sz="3600"/>
            </a:lvl1pPr>
          </a:lstStyle>
          <a:p>
            <a:r>
              <a:rPr lang="en-US" dirty="0"/>
              <a:t>Click to edit Master title style</a:t>
            </a:r>
          </a:p>
        </p:txBody>
      </p:sp>
      <p:sp>
        <p:nvSpPr>
          <p:cNvPr id="3" name="Subtitle 2"/>
          <p:cNvSpPr>
            <a:spLocks noGrp="1"/>
          </p:cNvSpPr>
          <p:nvPr>
            <p:ph type="subTitle" idx="1"/>
          </p:nvPr>
        </p:nvSpPr>
        <p:spPr>
          <a:xfrm>
            <a:off x="2027595" y="4384338"/>
            <a:ext cx="8136812" cy="7884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b="41279"/>
          <a:stretch/>
        </p:blipFill>
        <p:spPr>
          <a:xfrm>
            <a:off x="-1" y="5460044"/>
            <a:ext cx="12214225" cy="1397957"/>
          </a:xfrm>
          <a:prstGeom prst="rect">
            <a:avLst/>
          </a:prstGeom>
        </p:spPr>
      </p:pic>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b="41279"/>
          <a:stretch/>
        </p:blipFill>
        <p:spPr>
          <a:xfrm flipH="1" flipV="1">
            <a:off x="-22224" y="-1"/>
            <a:ext cx="12214224" cy="1397956"/>
          </a:xfrm>
          <a:prstGeom prst="rect">
            <a:avLst/>
          </a:prstGeom>
        </p:spPr>
      </p:pic>
      <p:cxnSp>
        <p:nvCxnSpPr>
          <p:cNvPr id="15" name="Straight Connector 14"/>
          <p:cNvCxnSpPr/>
          <p:nvPr userDrawn="1"/>
        </p:nvCxnSpPr>
        <p:spPr>
          <a:xfrm>
            <a:off x="2029780" y="4363919"/>
            <a:ext cx="8132440" cy="0"/>
          </a:xfrm>
          <a:prstGeom prst="line">
            <a:avLst/>
          </a:prstGeom>
          <a:ln w="12700" cap="rnd"/>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a:stretch>
            <a:fillRect/>
          </a:stretch>
        </p:blipFill>
        <p:spPr>
          <a:xfrm>
            <a:off x="3456798" y="2264477"/>
            <a:ext cx="5278404" cy="1022594"/>
          </a:xfrm>
          <a:prstGeom prst="rect">
            <a:avLst/>
          </a:prstGeom>
        </p:spPr>
      </p:pic>
    </p:spTree>
    <p:extLst>
      <p:ext uri="{BB962C8B-B14F-4D97-AF65-F5344CB8AC3E}">
        <p14:creationId xmlns:p14="http://schemas.microsoft.com/office/powerpoint/2010/main" val="324938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Slides">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2D2E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3287318" y="3748349"/>
            <a:ext cx="8136812" cy="615571"/>
          </a:xfrm>
        </p:spPr>
        <p:txBody>
          <a:bodyPr anchor="b"/>
          <a:lstStyle>
            <a:lvl1pPr algn="ctr">
              <a:defRPr sz="3600"/>
            </a:lvl1pPr>
          </a:lstStyle>
          <a:p>
            <a:r>
              <a:rPr lang="en-US" dirty="0"/>
              <a:t>Click to edit Master title style</a:t>
            </a:r>
          </a:p>
        </p:txBody>
      </p:sp>
      <p:sp>
        <p:nvSpPr>
          <p:cNvPr id="3" name="Subtitle 2"/>
          <p:cNvSpPr>
            <a:spLocks noGrp="1"/>
          </p:cNvSpPr>
          <p:nvPr>
            <p:ph type="subTitle" idx="1"/>
          </p:nvPr>
        </p:nvSpPr>
        <p:spPr>
          <a:xfrm>
            <a:off x="3287318" y="4384338"/>
            <a:ext cx="8136812" cy="7884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5000" t="-3134" b="5867"/>
          <a:stretch/>
        </p:blipFill>
        <p:spPr>
          <a:xfrm rot="5400000" flipV="1">
            <a:off x="-1443207" y="1894363"/>
            <a:ext cx="6880870" cy="3092144"/>
          </a:xfrm>
          <a:prstGeom prst="rect">
            <a:avLst/>
          </a:prstGeom>
        </p:spPr>
      </p:pic>
      <p:cxnSp>
        <p:nvCxnSpPr>
          <p:cNvPr id="15" name="Straight Connector 14"/>
          <p:cNvCxnSpPr/>
          <p:nvPr userDrawn="1"/>
        </p:nvCxnSpPr>
        <p:spPr>
          <a:xfrm>
            <a:off x="3289503" y="4363919"/>
            <a:ext cx="8132440" cy="0"/>
          </a:xfrm>
          <a:prstGeom prst="line">
            <a:avLst/>
          </a:prstGeom>
          <a:ln w="12700" cap="rnd"/>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a:stretch>
            <a:fillRect/>
          </a:stretch>
        </p:blipFill>
        <p:spPr>
          <a:xfrm>
            <a:off x="4879205" y="2264557"/>
            <a:ext cx="4953038" cy="959560"/>
          </a:xfrm>
          <a:prstGeom prst="rect">
            <a:avLst/>
          </a:prstGeom>
        </p:spPr>
      </p:pic>
    </p:spTree>
    <p:extLst>
      <p:ext uri="{BB962C8B-B14F-4D97-AF65-F5344CB8AC3E}">
        <p14:creationId xmlns:p14="http://schemas.microsoft.com/office/powerpoint/2010/main" val="247001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Divider Slides">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2D2E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3287318" y="2813430"/>
            <a:ext cx="8136812" cy="615571"/>
          </a:xfrm>
        </p:spPr>
        <p:txBody>
          <a:bodyPr anchor="b"/>
          <a:lstStyle>
            <a:lvl1pPr algn="l">
              <a:defRPr sz="3600"/>
            </a:lvl1pPr>
          </a:lstStyle>
          <a:p>
            <a:r>
              <a:rPr lang="en-US" dirty="0"/>
              <a:t>Click to edit Master title style</a:t>
            </a:r>
          </a:p>
        </p:txBody>
      </p:sp>
      <p:sp>
        <p:nvSpPr>
          <p:cNvPr id="3" name="Subtitle 2"/>
          <p:cNvSpPr>
            <a:spLocks noGrp="1"/>
          </p:cNvSpPr>
          <p:nvPr>
            <p:ph type="subTitle" idx="1"/>
          </p:nvPr>
        </p:nvSpPr>
        <p:spPr>
          <a:xfrm>
            <a:off x="3287318" y="3449419"/>
            <a:ext cx="8136812" cy="788422"/>
          </a:xfrm>
        </p:spPr>
        <p:txBody>
          <a:bodyPr l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5000" t="-3134" b="5867"/>
          <a:stretch/>
        </p:blipFill>
        <p:spPr>
          <a:xfrm rot="5400000" flipV="1">
            <a:off x="-1443207" y="1894363"/>
            <a:ext cx="6880870" cy="3092144"/>
          </a:xfrm>
          <a:prstGeom prst="rect">
            <a:avLst/>
          </a:prstGeom>
        </p:spPr>
      </p:pic>
      <p:cxnSp>
        <p:nvCxnSpPr>
          <p:cNvPr id="15" name="Straight Connector 14"/>
          <p:cNvCxnSpPr/>
          <p:nvPr userDrawn="1"/>
        </p:nvCxnSpPr>
        <p:spPr>
          <a:xfrm>
            <a:off x="3291689" y="3429000"/>
            <a:ext cx="8132440" cy="0"/>
          </a:xfrm>
          <a:prstGeom prst="line">
            <a:avLst/>
          </a:prstGeom>
          <a:ln w="12700" cap="rn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62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574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1" y="1028700"/>
            <a:ext cx="5499100" cy="51435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13499" y="1028700"/>
            <a:ext cx="5473700" cy="5143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9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idx="1"/>
          </p:nvPr>
        </p:nvSpPr>
        <p:spPr>
          <a:xfrm>
            <a:off x="304799" y="1028700"/>
            <a:ext cx="5499100"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p:cNvSpPr>
            <a:spLocks noGrp="1"/>
          </p:cNvSpPr>
          <p:nvPr>
            <p:ph sz="half" idx="2"/>
          </p:nvPr>
        </p:nvSpPr>
        <p:spPr>
          <a:xfrm>
            <a:off x="304800" y="1852612"/>
            <a:ext cx="5499099" cy="4319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3"/>
          </p:nvPr>
        </p:nvSpPr>
        <p:spPr>
          <a:xfrm>
            <a:off x="6413501" y="1028700"/>
            <a:ext cx="5473700"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Content Placeholder 5"/>
          <p:cNvSpPr>
            <a:spLocks noGrp="1"/>
          </p:cNvSpPr>
          <p:nvPr>
            <p:ph sz="quarter" idx="4"/>
          </p:nvPr>
        </p:nvSpPr>
        <p:spPr>
          <a:xfrm>
            <a:off x="6413501" y="1871662"/>
            <a:ext cx="5473700" cy="4300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304799" y="1852612"/>
            <a:ext cx="5499101" cy="0"/>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413501" y="1852612"/>
            <a:ext cx="5473700" cy="0"/>
          </a:xfrm>
          <a:prstGeom prst="line">
            <a:avLst/>
          </a:prstGeom>
          <a:ln w="1270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1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6867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13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637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6096000" y="1028700"/>
            <a:ext cx="5791200" cy="514350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304799" y="1028700"/>
            <a:ext cx="5499101" cy="51435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54973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2"/>
          <p:cNvSpPr>
            <a:spLocks noGrp="1" noChangeAspect="1"/>
          </p:cNvSpPr>
          <p:nvPr>
            <p:ph type="pic" idx="1"/>
          </p:nvPr>
        </p:nvSpPr>
        <p:spPr>
          <a:xfrm>
            <a:off x="6096000" y="1028700"/>
            <a:ext cx="5791201" cy="514350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Text Placeholder 3"/>
          <p:cNvSpPr>
            <a:spLocks noGrp="1"/>
          </p:cNvSpPr>
          <p:nvPr>
            <p:ph type="body" sz="half" idx="2"/>
          </p:nvPr>
        </p:nvSpPr>
        <p:spPr>
          <a:xfrm>
            <a:off x="304799" y="1028700"/>
            <a:ext cx="5499101" cy="5143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22778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323851" y="3429000"/>
            <a:ext cx="11563349" cy="2743200"/>
          </a:xfrm>
        </p:spPr>
        <p:txBody>
          <a:bodyPr/>
          <a:lstStyle/>
          <a:p>
            <a:pPr lvl="0"/>
            <a:endParaRPr lang="en-US" dirty="0"/>
          </a:p>
        </p:txBody>
      </p:sp>
      <p:sp>
        <p:nvSpPr>
          <p:cNvPr id="9" name="Text Placeholder 8"/>
          <p:cNvSpPr>
            <a:spLocks noGrp="1"/>
          </p:cNvSpPr>
          <p:nvPr>
            <p:ph type="body" sz="quarter" idx="14"/>
          </p:nvPr>
        </p:nvSpPr>
        <p:spPr>
          <a:xfrm>
            <a:off x="304800" y="1028700"/>
            <a:ext cx="11582400" cy="23050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64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2">
    <p:spTree>
      <p:nvGrpSpPr>
        <p:cNvPr id="1" name=""/>
        <p:cNvGrpSpPr/>
        <p:nvPr/>
      </p:nvGrpSpPr>
      <p:grpSpPr>
        <a:xfrm>
          <a:off x="0" y="0"/>
          <a:ext cx="0" cy="0"/>
          <a:chOff x="0" y="0"/>
          <a:chExt cx="0" cy="0"/>
        </a:xfrm>
      </p:grpSpPr>
      <p:sp>
        <p:nvSpPr>
          <p:cNvPr id="6" name="Rectangle 5"/>
          <p:cNvSpPr/>
          <p:nvPr userDrawn="1"/>
        </p:nvSpPr>
        <p:spPr>
          <a:xfrm>
            <a:off x="0" y="0"/>
            <a:ext cx="12192000" cy="6083300"/>
          </a:xfrm>
          <a:prstGeom prst="rect">
            <a:avLst/>
          </a:prstGeom>
          <a:solidFill>
            <a:srgbClr val="2D2E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072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3" y="1028700"/>
            <a:ext cx="5499100" cy="51435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13499" y="1028700"/>
            <a:ext cx="5473700" cy="5143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192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idx="1"/>
          </p:nvPr>
        </p:nvSpPr>
        <p:spPr>
          <a:xfrm>
            <a:off x="304799" y="1028700"/>
            <a:ext cx="5499100" cy="823912"/>
          </a:xfrm>
        </p:spPr>
        <p:txBody>
          <a:bodyPr anchor="ctr">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Content Placeholder 3"/>
          <p:cNvSpPr>
            <a:spLocks noGrp="1"/>
          </p:cNvSpPr>
          <p:nvPr>
            <p:ph sz="half" idx="2"/>
          </p:nvPr>
        </p:nvSpPr>
        <p:spPr>
          <a:xfrm>
            <a:off x="304801" y="1852612"/>
            <a:ext cx="5499099" cy="4319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3"/>
          </p:nvPr>
        </p:nvSpPr>
        <p:spPr>
          <a:xfrm>
            <a:off x="6413503" y="1028700"/>
            <a:ext cx="5473700" cy="823912"/>
          </a:xfrm>
        </p:spPr>
        <p:txBody>
          <a:bodyPr anchor="ctr">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9" name="Content Placeholder 5"/>
          <p:cNvSpPr>
            <a:spLocks noGrp="1"/>
          </p:cNvSpPr>
          <p:nvPr>
            <p:ph sz="quarter" idx="4"/>
          </p:nvPr>
        </p:nvSpPr>
        <p:spPr>
          <a:xfrm>
            <a:off x="6413503" y="1871662"/>
            <a:ext cx="5473700" cy="4300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304800" y="1852612"/>
            <a:ext cx="5499101" cy="0"/>
          </a:xfrm>
          <a:prstGeom prst="line">
            <a:avLst/>
          </a:prstGeom>
          <a:ln w="12700" cap="rnd"/>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413503" y="1852612"/>
            <a:ext cx="5473700" cy="0"/>
          </a:xfrm>
          <a:prstGeom prst="line">
            <a:avLst/>
          </a:prstGeom>
          <a:ln w="1270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33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21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7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2">
    <p:spTree>
      <p:nvGrpSpPr>
        <p:cNvPr id="1" name=""/>
        <p:cNvGrpSpPr/>
        <p:nvPr/>
      </p:nvGrpSpPr>
      <p:grpSpPr>
        <a:xfrm>
          <a:off x="0" y="0"/>
          <a:ext cx="0" cy="0"/>
          <a:chOff x="0" y="0"/>
          <a:chExt cx="0" cy="0"/>
        </a:xfrm>
      </p:grpSpPr>
      <p:sp>
        <p:nvSpPr>
          <p:cNvPr id="6" name="Rectangle 5"/>
          <p:cNvSpPr/>
          <p:nvPr userDrawn="1"/>
        </p:nvSpPr>
        <p:spPr>
          <a:xfrm>
            <a:off x="0" y="0"/>
            <a:ext cx="12192000" cy="1282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6941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6096000" y="1028700"/>
            <a:ext cx="5791200" cy="5143500"/>
          </a:xfrm>
        </p:spPr>
        <p:txBody>
          <a:bodyPr>
            <a:normAutofit/>
          </a:bodyPr>
          <a:lstStyle>
            <a:lvl1pPr>
              <a:defRPr sz="2000"/>
            </a:lvl1pPr>
            <a:lvl2pPr>
              <a:defRPr sz="1800"/>
            </a:lvl2pPr>
            <a:lvl3pPr>
              <a:defRPr sz="1800"/>
            </a:lvl3pPr>
            <a:lvl4pPr>
              <a:defRPr sz="1400"/>
            </a:lvl4pPr>
            <a:lvl5pPr>
              <a:defRPr sz="1400"/>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304800" y="1028700"/>
            <a:ext cx="5499101" cy="5143500"/>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Tree>
    <p:extLst>
      <p:ext uri="{BB962C8B-B14F-4D97-AF65-F5344CB8AC3E}">
        <p14:creationId xmlns:p14="http://schemas.microsoft.com/office/powerpoint/2010/main" val="360580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2"/>
          <p:cNvSpPr>
            <a:spLocks noGrp="1" noChangeAspect="1"/>
          </p:cNvSpPr>
          <p:nvPr>
            <p:ph type="pic" idx="1"/>
          </p:nvPr>
        </p:nvSpPr>
        <p:spPr>
          <a:xfrm>
            <a:off x="6096004" y="1028704"/>
            <a:ext cx="5791201" cy="5143501"/>
          </a:xfrm>
        </p:spPr>
        <p:txBody>
          <a:bodyPr anchor="t">
            <a:normAutofit/>
          </a:bodyPr>
          <a:lstStyle>
            <a:lvl1pPr marL="0" indent="0">
              <a:buNone/>
              <a:defRPr sz="20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7" name="Text Placeholder 3"/>
          <p:cNvSpPr>
            <a:spLocks noGrp="1"/>
          </p:cNvSpPr>
          <p:nvPr>
            <p:ph type="body" sz="half" idx="2"/>
          </p:nvPr>
        </p:nvSpPr>
        <p:spPr>
          <a:xfrm>
            <a:off x="304800" y="1028700"/>
            <a:ext cx="5499101" cy="5143500"/>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28154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14"/>
          <p:cNvSpPr/>
          <p:nvPr userDrawn="1"/>
        </p:nvSpPr>
        <p:spPr>
          <a:xfrm>
            <a:off x="0" y="6172200"/>
            <a:ext cx="12192000" cy="685800"/>
          </a:xfrm>
          <a:prstGeom prst="rect">
            <a:avLst/>
          </a:prstGeom>
          <a:solidFill>
            <a:srgbClr val="0F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304800" y="8"/>
            <a:ext cx="11582405" cy="780253"/>
          </a:xfrm>
          <a:prstGeom prst="rect">
            <a:avLst/>
          </a:prstGeom>
        </p:spPr>
        <p:txBody>
          <a:bodyPr vert="horz" lIns="0" tIns="45720" rIns="0" bIns="45720" rtlCol="0" anchor="b">
            <a:noAutofit/>
          </a:bodyPr>
          <a:lstStyle/>
          <a:p>
            <a:r>
              <a:rPr lang="en-US" dirty="0"/>
              <a:t>Click to edit Master title style</a:t>
            </a:r>
          </a:p>
        </p:txBody>
      </p:sp>
      <p:sp>
        <p:nvSpPr>
          <p:cNvPr id="3" name="Text Placeholder 2"/>
          <p:cNvSpPr>
            <a:spLocks noGrp="1"/>
          </p:cNvSpPr>
          <p:nvPr>
            <p:ph type="body" idx="1"/>
          </p:nvPr>
        </p:nvSpPr>
        <p:spPr>
          <a:xfrm>
            <a:off x="304800" y="1028701"/>
            <a:ext cx="11582400" cy="49149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0" y="800100"/>
            <a:ext cx="8559800" cy="0"/>
          </a:xfrm>
          <a:prstGeom prst="line">
            <a:avLst/>
          </a:prstGeom>
          <a:ln w="25400" cap="rnd"/>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0141711" y="800100"/>
            <a:ext cx="190500" cy="0"/>
          </a:xfrm>
          <a:prstGeom prst="line">
            <a:avLst/>
          </a:prstGeom>
          <a:ln w="254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173843" y="800100"/>
            <a:ext cx="622300" cy="0"/>
          </a:xfrm>
          <a:prstGeom prst="line">
            <a:avLst/>
          </a:prstGeom>
          <a:ln w="254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1887443" y="800100"/>
            <a:ext cx="190500" cy="0"/>
          </a:xfrm>
          <a:prstGeom prst="line">
            <a:avLst/>
          </a:prstGeom>
          <a:ln w="254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441879" y="800100"/>
            <a:ext cx="622300" cy="0"/>
          </a:xfrm>
          <a:prstGeom prst="line">
            <a:avLst/>
          </a:prstGeom>
          <a:ln w="254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8695433" y="800100"/>
            <a:ext cx="1336615" cy="0"/>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V="1">
            <a:off x="11521871" y="6430645"/>
            <a:ext cx="0" cy="18288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1281" y="6254305"/>
            <a:ext cx="1866899" cy="533400"/>
          </a:xfrm>
          <a:prstGeom prst="rect">
            <a:avLst/>
          </a:prstGeom>
          <a:effectLst>
            <a:outerShdw blurRad="12700" dist="12700" dir="5400000" algn="t" rotWithShape="0">
              <a:prstClr val="black">
                <a:alpha val="40000"/>
              </a:prstClr>
            </a:outerShdw>
          </a:effectLst>
        </p:spPr>
      </p:pic>
      <p:sp>
        <p:nvSpPr>
          <p:cNvPr id="20" name="TextBox 19"/>
          <p:cNvSpPr txBox="1"/>
          <p:nvPr userDrawn="1"/>
        </p:nvSpPr>
        <p:spPr>
          <a:xfrm>
            <a:off x="11336052" y="6391680"/>
            <a:ext cx="681317" cy="276999"/>
          </a:xfrm>
          <a:prstGeom prst="rect">
            <a:avLst/>
          </a:prstGeom>
          <a:noFill/>
        </p:spPr>
        <p:txBody>
          <a:bodyPr wrap="square" rtlCol="0" anchor="ctr">
            <a:spAutoFit/>
          </a:bodyPr>
          <a:lstStyle/>
          <a:p>
            <a:pPr algn="r"/>
            <a:fld id="{FEF255AE-D1B5-48C8-9BAF-95F2418C50F7}" type="slidenum">
              <a:rPr lang="en-US" sz="1200" b="0" smtClean="0">
                <a:solidFill>
                  <a:schemeClr val="accent1"/>
                </a:solidFill>
                <a:latin typeface="+mj-lt"/>
              </a:rPr>
              <a:pPr algn="r"/>
              <a:t>‹#›</a:t>
            </a:fld>
            <a:endParaRPr lang="en-US" sz="1200" b="0" dirty="0">
              <a:solidFill>
                <a:schemeClr val="accent1"/>
              </a:solidFill>
              <a:latin typeface="+mj-lt"/>
            </a:endParaRPr>
          </a:p>
        </p:txBody>
      </p:sp>
      <p:sp>
        <p:nvSpPr>
          <p:cNvPr id="25" name="TextBox 24"/>
          <p:cNvSpPr txBox="1"/>
          <p:nvPr userDrawn="1"/>
        </p:nvSpPr>
        <p:spPr>
          <a:xfrm>
            <a:off x="7437120" y="6392476"/>
            <a:ext cx="4065245" cy="276999"/>
          </a:xfrm>
          <a:prstGeom prst="rect">
            <a:avLst/>
          </a:prstGeom>
          <a:noFill/>
        </p:spPr>
        <p:txBody>
          <a:bodyPr wrap="square" rtlCol="0" anchor="ctr">
            <a:spAutoFit/>
          </a:bodyPr>
          <a:lstStyle/>
          <a:p>
            <a:pPr algn="r"/>
            <a:r>
              <a:rPr lang="en-US" sz="1200" b="0" dirty="0" smtClean="0">
                <a:solidFill>
                  <a:schemeClr val="bg1"/>
                </a:solidFill>
                <a:latin typeface="+mj-lt"/>
              </a:rPr>
              <a:t>Confidential</a:t>
            </a:r>
            <a:endParaRPr lang="en-US" sz="1200" b="0" dirty="0">
              <a:solidFill>
                <a:schemeClr val="bg1"/>
              </a:solidFill>
              <a:latin typeface="+mj-lt"/>
            </a:endParaRPr>
          </a:p>
        </p:txBody>
      </p:sp>
    </p:spTree>
    <p:extLst>
      <p:ext uri="{BB962C8B-B14F-4D97-AF65-F5344CB8AC3E}">
        <p14:creationId xmlns:p14="http://schemas.microsoft.com/office/powerpoint/2010/main" val="378580369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4" r:id="rId3"/>
    <p:sldLayoutId id="2147483695" r:id="rId4"/>
    <p:sldLayoutId id="2147483696" r:id="rId5"/>
    <p:sldLayoutId id="2147483697" r:id="rId6"/>
    <p:sldLayoutId id="2147483705" r:id="rId7"/>
    <p:sldLayoutId id="2147483698" r:id="rId8"/>
    <p:sldLayoutId id="2147483699" r:id="rId9"/>
    <p:sldLayoutId id="2147483700" r:id="rId10"/>
    <p:sldLayoutId id="214748370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800" rtl="0" eaLnBrk="1" latinLnBrk="0" hangingPunct="1">
        <a:lnSpc>
          <a:spcPct val="90000"/>
        </a:lnSpc>
        <a:spcBef>
          <a:spcPct val="0"/>
        </a:spcBef>
        <a:buNone/>
        <a:defRPr sz="2800" kern="1200" baseline="0">
          <a:solidFill>
            <a:schemeClr val="tx2">
              <a:lumMod val="75000"/>
            </a:schemeClr>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kern="1200">
          <a:solidFill>
            <a:schemeClr val="tx2">
              <a:lumMod val="75000"/>
            </a:schemeClr>
          </a:solidFill>
          <a:latin typeface="+mn-lt"/>
          <a:ea typeface="+mn-ea"/>
          <a:cs typeface="+mn-cs"/>
        </a:defRPr>
      </a:lvl1pPr>
      <a:lvl2pPr marL="514350" indent="-171450" algn="l" defTabSz="685800" rtl="0" eaLnBrk="1" latinLnBrk="0" hangingPunct="1">
        <a:lnSpc>
          <a:spcPct val="90000"/>
        </a:lnSpc>
        <a:spcBef>
          <a:spcPts val="375"/>
        </a:spcBef>
        <a:buClr>
          <a:schemeClr val="accent4"/>
        </a:buClr>
        <a:buFont typeface="Arial" panose="020B0604020202020204" pitchFamily="34" charset="0"/>
        <a:buChar char="•"/>
        <a:defRPr sz="1800" kern="1200">
          <a:solidFill>
            <a:schemeClr val="tx2">
              <a:lumMod val="75000"/>
            </a:schemeClr>
          </a:solidFill>
          <a:latin typeface="+mn-lt"/>
          <a:ea typeface="+mn-ea"/>
          <a:cs typeface="+mn-cs"/>
        </a:defRPr>
      </a:lvl2pPr>
      <a:lvl3pPr marL="857250" indent="-171450" algn="l" defTabSz="685800" rtl="0" eaLnBrk="1" latinLnBrk="0" hangingPunct="1">
        <a:lnSpc>
          <a:spcPct val="90000"/>
        </a:lnSpc>
        <a:spcBef>
          <a:spcPts val="375"/>
        </a:spcBef>
        <a:buClr>
          <a:schemeClr val="accent4"/>
        </a:buClr>
        <a:buFont typeface="Arial" panose="020B0604020202020204" pitchFamily="34" charset="0"/>
        <a:buChar char="•"/>
        <a:defRPr sz="1800" kern="1200">
          <a:solidFill>
            <a:schemeClr val="tx2">
              <a:lumMod val="75000"/>
            </a:schemeClr>
          </a:solidFill>
          <a:latin typeface="+mn-lt"/>
          <a:ea typeface="+mn-ea"/>
          <a:cs typeface="+mn-cs"/>
        </a:defRPr>
      </a:lvl3pPr>
      <a:lvl4pPr marL="1200150" indent="-171450" algn="l" defTabSz="685800" rtl="0" eaLnBrk="1" latinLnBrk="0" hangingPunct="1">
        <a:lnSpc>
          <a:spcPct val="90000"/>
        </a:lnSpc>
        <a:spcBef>
          <a:spcPts val="375"/>
        </a:spcBef>
        <a:buClr>
          <a:schemeClr val="accent4"/>
        </a:buClr>
        <a:buFont typeface="Arial" panose="020B0604020202020204" pitchFamily="34" charset="0"/>
        <a:buChar char="•"/>
        <a:defRPr sz="1400" kern="1200">
          <a:solidFill>
            <a:schemeClr val="tx2">
              <a:lumMod val="75000"/>
            </a:schemeClr>
          </a:solidFill>
          <a:latin typeface="+mn-lt"/>
          <a:ea typeface="+mn-ea"/>
          <a:cs typeface="+mn-cs"/>
        </a:defRPr>
      </a:lvl4pPr>
      <a:lvl5pPr marL="1543050" indent="-171450" algn="l" defTabSz="685800" rtl="0" eaLnBrk="1" latinLnBrk="0" hangingPunct="1">
        <a:lnSpc>
          <a:spcPct val="90000"/>
        </a:lnSpc>
        <a:spcBef>
          <a:spcPts val="375"/>
        </a:spcBef>
        <a:buClr>
          <a:schemeClr val="accent4"/>
        </a:buClr>
        <a:buFont typeface="Arial" panose="020B0604020202020204" pitchFamily="34" charset="0"/>
        <a:buChar char="•"/>
        <a:defRPr sz="1400" kern="1200">
          <a:solidFill>
            <a:schemeClr val="tx2">
              <a:lumMod val="7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488" userDrawn="1">
          <p15:clr>
            <a:srgbClr val="F26B43"/>
          </p15:clr>
        </p15:guide>
        <p15:guide id="5" orient="horz" pos="144" userDrawn="1">
          <p15:clr>
            <a:srgbClr val="F26B43"/>
          </p15:clr>
        </p15:guide>
        <p15:guide id="6" orient="horz" pos="4176" userDrawn="1">
          <p15:clr>
            <a:srgbClr val="F26B43"/>
          </p15:clr>
        </p15:guide>
        <p15:guide id="7" orient="horz" pos="4032" userDrawn="1">
          <p15:clr>
            <a:srgbClr val="F26B43"/>
          </p15:clr>
        </p15:guide>
        <p15:guide id="8" orient="horz" pos="3888" userDrawn="1">
          <p15:clr>
            <a:srgbClr val="F26B43"/>
          </p15:clr>
        </p15:guide>
        <p15:guide id="9" orient="horz" pos="648" userDrawn="1">
          <p15:clr>
            <a:srgbClr val="F26B43"/>
          </p15:clr>
        </p15:guide>
        <p15:guide id="10" pos="4040" userDrawn="1">
          <p15:clr>
            <a:srgbClr val="F26B43"/>
          </p15:clr>
        </p15:guide>
        <p15:guide id="11" pos="3656" userDrawn="1">
          <p15:clr>
            <a:srgbClr val="F26B43"/>
          </p15:clr>
        </p15:guide>
        <p15:guide id="12" orient="horz" pos="374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2D2E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304801" y="2"/>
            <a:ext cx="11582400" cy="780253"/>
          </a:xfrm>
          <a:prstGeom prst="rect">
            <a:avLst/>
          </a:prstGeom>
        </p:spPr>
        <p:txBody>
          <a:bodyPr vert="horz" lIns="0" tIns="45720" rIns="0" bIns="45720" rtlCol="0" anchor="b">
            <a:noAutofit/>
          </a:bodyPr>
          <a:lstStyle/>
          <a:p>
            <a:r>
              <a:rPr lang="en-US" dirty="0"/>
              <a:t>Click to edit Master title style</a:t>
            </a:r>
          </a:p>
        </p:txBody>
      </p:sp>
      <p:sp>
        <p:nvSpPr>
          <p:cNvPr id="3" name="Text Placeholder 2"/>
          <p:cNvSpPr>
            <a:spLocks noGrp="1"/>
          </p:cNvSpPr>
          <p:nvPr>
            <p:ph type="body" idx="1"/>
          </p:nvPr>
        </p:nvSpPr>
        <p:spPr>
          <a:xfrm>
            <a:off x="304800" y="1028700"/>
            <a:ext cx="11582400" cy="51435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userDrawn="1"/>
        </p:nvSpPr>
        <p:spPr>
          <a:xfrm>
            <a:off x="11336052" y="6391680"/>
            <a:ext cx="681317" cy="276999"/>
          </a:xfrm>
          <a:prstGeom prst="rect">
            <a:avLst/>
          </a:prstGeom>
          <a:noFill/>
        </p:spPr>
        <p:txBody>
          <a:bodyPr wrap="square" rtlCol="0" anchor="ctr">
            <a:spAutoFit/>
          </a:bodyPr>
          <a:lstStyle/>
          <a:p>
            <a:pPr algn="r"/>
            <a:fld id="{FEF255AE-D1B5-48C8-9BAF-95F2418C50F7}" type="slidenum">
              <a:rPr lang="en-US" sz="1200" b="0" smtClean="0">
                <a:solidFill>
                  <a:schemeClr val="accent1"/>
                </a:solidFill>
                <a:latin typeface="+mj-lt"/>
              </a:rPr>
              <a:pPr algn="r"/>
              <a:t>‹#›</a:t>
            </a:fld>
            <a:endParaRPr lang="en-US" sz="1200" b="0" dirty="0">
              <a:solidFill>
                <a:schemeClr val="accent1"/>
              </a:solidFill>
              <a:latin typeface="+mj-lt"/>
            </a:endParaRPr>
          </a:p>
        </p:txBody>
      </p:sp>
      <p:cxnSp>
        <p:nvCxnSpPr>
          <p:cNvPr id="21" name="Straight Connector 20"/>
          <p:cNvCxnSpPr/>
          <p:nvPr userDrawn="1"/>
        </p:nvCxnSpPr>
        <p:spPr>
          <a:xfrm>
            <a:off x="0" y="800100"/>
            <a:ext cx="8559800" cy="0"/>
          </a:xfrm>
          <a:prstGeom prst="line">
            <a:avLst/>
          </a:prstGeom>
          <a:ln w="25400" cap="rnd"/>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0141710" y="800100"/>
            <a:ext cx="190500" cy="0"/>
          </a:xfrm>
          <a:prstGeom prst="line">
            <a:avLst/>
          </a:prstGeom>
          <a:ln w="254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173843" y="800100"/>
            <a:ext cx="622300" cy="0"/>
          </a:xfrm>
          <a:prstGeom prst="line">
            <a:avLst/>
          </a:prstGeom>
          <a:ln w="254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11887441" y="800100"/>
            <a:ext cx="190500" cy="0"/>
          </a:xfrm>
          <a:prstGeom prst="line">
            <a:avLst/>
          </a:prstGeom>
          <a:ln w="254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10441877" y="800100"/>
            <a:ext cx="622300" cy="0"/>
          </a:xfrm>
          <a:prstGeom prst="line">
            <a:avLst/>
          </a:prstGeom>
          <a:ln w="254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695429" y="800100"/>
            <a:ext cx="1336615" cy="0"/>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9738293" y="6392476"/>
            <a:ext cx="1764072" cy="276999"/>
          </a:xfrm>
          <a:prstGeom prst="rect">
            <a:avLst/>
          </a:prstGeom>
          <a:noFill/>
        </p:spPr>
        <p:txBody>
          <a:bodyPr wrap="square" rtlCol="0" anchor="ctr">
            <a:spAutoFit/>
          </a:bodyPr>
          <a:lstStyle/>
          <a:p>
            <a:pPr algn="r"/>
            <a:r>
              <a:rPr lang="en-US" sz="1200" b="0" dirty="0">
                <a:solidFill>
                  <a:schemeClr val="bg1"/>
                </a:solidFill>
                <a:latin typeface="+mj-lt"/>
              </a:rPr>
              <a:t>Confidential</a:t>
            </a:r>
          </a:p>
        </p:txBody>
      </p:sp>
      <p:cxnSp>
        <p:nvCxnSpPr>
          <p:cNvPr id="16" name="Straight Connector 15"/>
          <p:cNvCxnSpPr/>
          <p:nvPr userDrawn="1"/>
        </p:nvCxnSpPr>
        <p:spPr>
          <a:xfrm flipV="1">
            <a:off x="11521871" y="6430645"/>
            <a:ext cx="0" cy="18288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1281" y="6254305"/>
            <a:ext cx="1866899" cy="533400"/>
          </a:xfrm>
          <a:prstGeom prst="rect">
            <a:avLst/>
          </a:prstGeom>
          <a:effectLst>
            <a:outerShdw blurRad="12700" dist="12700" dir="5400000" algn="t" rotWithShape="0">
              <a:prstClr val="black">
                <a:alpha val="40000"/>
              </a:prstClr>
            </a:outerShdw>
          </a:effectLst>
        </p:spPr>
      </p:pic>
    </p:spTree>
    <p:extLst>
      <p:ext uri="{BB962C8B-B14F-4D97-AF65-F5344CB8AC3E}">
        <p14:creationId xmlns:p14="http://schemas.microsoft.com/office/powerpoint/2010/main" val="110004827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kern="1200" baseline="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guide id="3" pos="192" userDrawn="1">
          <p15:clr>
            <a:srgbClr val="F26B43"/>
          </p15:clr>
        </p15:guide>
        <p15:guide id="4" pos="5616">
          <p15:clr>
            <a:srgbClr val="F26B43"/>
          </p15:clr>
        </p15:guide>
        <p15:guide id="5" orient="horz" pos="144">
          <p15:clr>
            <a:srgbClr val="F26B43"/>
          </p15:clr>
        </p15:guide>
        <p15:guide id="6" orient="horz" pos="4176">
          <p15:clr>
            <a:srgbClr val="F26B43"/>
          </p15:clr>
        </p15:guide>
        <p15:guide id="7" orient="horz" pos="4032">
          <p15:clr>
            <a:srgbClr val="F26B43"/>
          </p15:clr>
        </p15:guide>
        <p15:guide id="8" orient="horz" pos="3888">
          <p15:clr>
            <a:srgbClr val="F26B43"/>
          </p15:clr>
        </p15:guide>
        <p15:guide id="9" orient="horz" pos="648">
          <p15:clr>
            <a:srgbClr val="F26B43"/>
          </p15:clr>
        </p15:guide>
        <p15:guide id="10" pos="3030">
          <p15:clr>
            <a:srgbClr val="F26B43"/>
          </p15:clr>
        </p15:guide>
        <p15:guide id="11" pos="2742">
          <p15:clr>
            <a:srgbClr val="F26B43"/>
          </p15:clr>
        </p15:guide>
        <p15:guide id="12" pos="74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speakerdeck.com/bobbycalderwood/commander-decoupled-immutable-rest-apis-with-kafka-streams" TargetMode="External"/><Relationship Id="rId4" Type="http://schemas.openxmlformats.org/officeDocument/2006/relationships/hyperlink" Target="https://timothyrenner.github.io/engineering/2016/08/11/kafka-streams-not-looking-at-facebook.html" TargetMode="External"/><Relationship Id="rId5" Type="http://schemas.openxmlformats.org/officeDocument/2006/relationships/hyperlink" Target="https://www.madewithtea.com/processing-tweets-with-kafka-streams.html" TargetMode="External"/><Relationship Id="rId6" Type="http://schemas.openxmlformats.org/officeDocument/2006/relationships/hyperlink" Target="http://www.infolace.com/blog/2016/07/14/simple-spatial-windowing-with-kafka-streams/" TargetMode="External"/><Relationship Id="rId7" Type="http://schemas.openxmlformats.org/officeDocument/2006/relationships/hyperlink" Target="https://dzone.com/articles/machine-learning-with-kafka-streams" TargetMode="External"/><Relationship Id="rId1" Type="http://schemas.openxmlformats.org/officeDocument/2006/relationships/slideLayout" Target="../slideLayouts/slideLayout2.xml"/><Relationship Id="rId2" Type="http://schemas.openxmlformats.org/officeDocument/2006/relationships/hyperlink" Target="http://developers.linecorp.com/blog/?p=3960"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1" y="2506532"/>
            <a:ext cx="5791200" cy="922476"/>
          </a:xfrm>
        </p:spPr>
        <p:txBody>
          <a:bodyPr/>
          <a:lstStyle/>
          <a:p>
            <a:r>
              <a:rPr lang="en-US" sz="3200" b="1" smtClean="0">
                <a:latin typeface="Roboto" charset="0"/>
                <a:ea typeface="Roboto" charset="0"/>
                <a:cs typeface="Roboto" charset="0"/>
              </a:rPr>
              <a:t>Introducing </a:t>
            </a:r>
            <a:r>
              <a:rPr lang="en-US" sz="3200" b="1" dirty="0" smtClean="0">
                <a:latin typeface="Roboto" charset="0"/>
                <a:ea typeface="Roboto" charset="0"/>
                <a:cs typeface="Roboto" charset="0"/>
              </a:rPr>
              <a:t>Kafka Streams</a:t>
            </a:r>
            <a:r>
              <a:rPr lang="en-US" sz="3200" dirty="0" smtClean="0"/>
              <a:t/>
            </a:r>
            <a:br>
              <a:rPr lang="en-US" sz="3200" dirty="0" smtClean="0"/>
            </a:br>
            <a:r>
              <a:rPr lang="en-US" sz="2100" dirty="0" smtClean="0"/>
              <a:t>The Stream Processing Engine of Apache Kafka</a:t>
            </a:r>
            <a:endParaRPr lang="en-US" sz="2100" dirty="0"/>
          </a:p>
        </p:txBody>
      </p:sp>
      <p:sp>
        <p:nvSpPr>
          <p:cNvPr id="7" name="Subtitle 6"/>
          <p:cNvSpPr>
            <a:spLocks noGrp="1"/>
          </p:cNvSpPr>
          <p:nvPr>
            <p:ph type="subTitle" idx="1"/>
          </p:nvPr>
        </p:nvSpPr>
        <p:spPr>
          <a:xfrm>
            <a:off x="6096001" y="3505862"/>
            <a:ext cx="5791200" cy="3142363"/>
          </a:xfrm>
        </p:spPr>
        <p:txBody>
          <a:bodyPr>
            <a:noAutofit/>
          </a:bodyPr>
          <a:lstStyle/>
          <a:p>
            <a:endParaRPr lang="en-US" dirty="0"/>
          </a:p>
          <a:p>
            <a:endParaRPr lang="en-US" dirty="0" smtClean="0"/>
          </a:p>
          <a:p>
            <a:endParaRPr lang="en-US" dirty="0"/>
          </a:p>
          <a:p>
            <a:endParaRPr lang="en-US" dirty="0"/>
          </a:p>
          <a:p>
            <a:endParaRPr lang="en-US" dirty="0"/>
          </a:p>
          <a:p>
            <a:r>
              <a:rPr lang="en-US" dirty="0" smtClean="0"/>
              <a:t>Michael </a:t>
            </a:r>
            <a:r>
              <a:rPr lang="en-US" dirty="0"/>
              <a:t>Noll, Product </a:t>
            </a:r>
            <a:r>
              <a:rPr lang="en-US" dirty="0" smtClean="0"/>
              <a:t>Manager</a:t>
            </a:r>
            <a:r>
              <a:rPr lang="en-US" dirty="0"/>
              <a:t/>
            </a:r>
            <a:br>
              <a:rPr lang="en-US" dirty="0"/>
            </a:br>
            <a:r>
              <a:rPr lang="en-US" dirty="0"/>
              <a:t>michael@confluent.io</a:t>
            </a:r>
          </a:p>
          <a:p>
            <a:endParaRPr lang="en-US" dirty="0" smtClean="0"/>
          </a:p>
          <a:p>
            <a:r>
              <a:rPr lang="en-US" dirty="0" smtClean="0"/>
              <a:t>Sep 15, </a:t>
            </a:r>
            <a:r>
              <a:rPr lang="en-US" dirty="0"/>
              <a:t>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3712334"/>
            <a:ext cx="2327256" cy="1393724"/>
          </a:xfrm>
          <a:prstGeom prst="rect">
            <a:avLst/>
          </a:prstGeom>
        </p:spPr>
      </p:pic>
    </p:spTree>
    <p:extLst>
      <p:ext uri="{BB962C8B-B14F-4D97-AF65-F5344CB8AC3E}">
        <p14:creationId xmlns:p14="http://schemas.microsoft.com/office/powerpoint/2010/main" val="34366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comparison: use case example</a:t>
            </a:r>
            <a:endParaRPr lang="en-US" dirty="0"/>
          </a:p>
        </p:txBody>
      </p:sp>
      <p:pic>
        <p:nvPicPr>
          <p:cNvPr id="5" name="Picture 2" descr="https://upload.wikimedia.org/wikipedia/commons/thumb/e/ec/World_map_blank_without_borders.svg/4378px-World_map_blank_without_border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891" y="1876095"/>
            <a:ext cx="7630397" cy="424761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3932564" y="2751327"/>
            <a:ext cx="439241" cy="4392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18257" y="2698527"/>
            <a:ext cx="120726" cy="12072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883441" y="2841074"/>
            <a:ext cx="263032" cy="263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7524" y="1009156"/>
            <a:ext cx="4881465" cy="646331"/>
          </a:xfrm>
          <a:prstGeom prst="rect">
            <a:avLst/>
          </a:prstGeom>
          <a:noFill/>
        </p:spPr>
        <p:txBody>
          <a:bodyPr wrap="none" rtlCol="0">
            <a:spAutoFit/>
          </a:bodyPr>
          <a:lstStyle/>
          <a:p>
            <a:pPr algn="ctr"/>
            <a:r>
              <a:rPr lang="en-US" b="1" smtClean="0">
                <a:solidFill>
                  <a:schemeClr val="bg1"/>
                </a:solidFill>
                <a:latin typeface="Roboto" charset="0"/>
                <a:ea typeface="Roboto" charset="0"/>
                <a:cs typeface="Roboto" charset="0"/>
              </a:rPr>
              <a:t>Real-time dashboard for security monitoring</a:t>
            </a:r>
            <a:endParaRPr lang="en-US" b="1" dirty="0" smtClean="0">
              <a:solidFill>
                <a:schemeClr val="bg1"/>
              </a:solidFill>
              <a:latin typeface="Roboto" charset="0"/>
              <a:ea typeface="Roboto" charset="0"/>
              <a:cs typeface="Roboto" charset="0"/>
            </a:endParaRPr>
          </a:p>
          <a:p>
            <a:pPr algn="ctr"/>
            <a:r>
              <a:rPr lang="en-US" b="1" dirty="0" smtClean="0">
                <a:solidFill>
                  <a:schemeClr val="bg1"/>
                </a:solidFill>
                <a:latin typeface="Roboto" charset="0"/>
                <a:ea typeface="Roboto" charset="0"/>
                <a:cs typeface="Roboto" charset="0"/>
              </a:rPr>
              <a:t>“Which of my data centers are under attack?”</a:t>
            </a:r>
            <a:endParaRPr lang="en-US"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9040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Rectangle 265"/>
          <p:cNvSpPr/>
          <p:nvPr/>
        </p:nvSpPr>
        <p:spPr>
          <a:xfrm>
            <a:off x="397164" y="933016"/>
            <a:ext cx="11185236" cy="3038895"/>
          </a:xfrm>
          <a:prstGeom prst="rect">
            <a:avLst/>
          </a:prstGeom>
          <a:solidFill>
            <a:schemeClr val="bg1">
              <a:lumMod val="8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Architecture comparison: use case example</a:t>
            </a:r>
            <a:endParaRPr lang="en-US" dirty="0"/>
          </a:p>
        </p:txBody>
      </p:sp>
      <p:pic>
        <p:nvPicPr>
          <p:cNvPr id="121" name="Picture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41" y="1558012"/>
            <a:ext cx="999579" cy="1270782"/>
          </a:xfrm>
          <a:prstGeom prst="rect">
            <a:avLst/>
          </a:prstGeom>
        </p:spPr>
      </p:pic>
      <p:sp>
        <p:nvSpPr>
          <p:cNvPr id="5" name="TextBox 4"/>
          <p:cNvSpPr txBox="1"/>
          <p:nvPr/>
        </p:nvSpPr>
        <p:spPr>
          <a:xfrm>
            <a:off x="3436765" y="2603951"/>
            <a:ext cx="2550157" cy="323165"/>
          </a:xfrm>
          <a:prstGeom prst="rect">
            <a:avLst/>
          </a:prstGeom>
          <a:noFill/>
        </p:spPr>
        <p:txBody>
          <a:bodyPr wrap="square" rtlCol="0">
            <a:spAutoFit/>
          </a:bodyPr>
          <a:lstStyle/>
          <a:p>
            <a:pPr algn="ctr"/>
            <a:r>
              <a:rPr lang="en-US" sz="1500" dirty="0" smtClean="0"/>
              <a:t>separate processing cluster</a:t>
            </a:r>
            <a:endParaRPr lang="en-US" sz="1500" dirty="0"/>
          </a:p>
        </p:txBody>
      </p:sp>
      <p:grpSp>
        <p:nvGrpSpPr>
          <p:cNvPr id="159" name="Group 158"/>
          <p:cNvGrpSpPr/>
          <p:nvPr/>
        </p:nvGrpSpPr>
        <p:grpSpPr>
          <a:xfrm>
            <a:off x="7427377" y="1612289"/>
            <a:ext cx="1105032" cy="1125624"/>
            <a:chOff x="5283315" y="1992209"/>
            <a:chExt cx="1052061" cy="1076276"/>
          </a:xfrm>
        </p:grpSpPr>
        <p:sp>
          <p:nvSpPr>
            <p:cNvPr id="160" name="Can 159"/>
            <p:cNvSpPr/>
            <p:nvPr/>
          </p:nvSpPr>
          <p:spPr>
            <a:xfrm>
              <a:off x="5283315" y="1992209"/>
              <a:ext cx="449291" cy="547309"/>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an 160"/>
            <p:cNvSpPr/>
            <p:nvPr/>
          </p:nvSpPr>
          <p:spPr>
            <a:xfrm>
              <a:off x="5483097" y="2165943"/>
              <a:ext cx="449291" cy="547309"/>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an 161"/>
            <p:cNvSpPr/>
            <p:nvPr/>
          </p:nvSpPr>
          <p:spPr>
            <a:xfrm>
              <a:off x="5682879" y="2339677"/>
              <a:ext cx="449291" cy="547309"/>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an 162"/>
            <p:cNvSpPr/>
            <p:nvPr/>
          </p:nvSpPr>
          <p:spPr>
            <a:xfrm>
              <a:off x="5886085" y="2521176"/>
              <a:ext cx="449291" cy="547309"/>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8" name="Straight Arrow Connector 167"/>
          <p:cNvCxnSpPr/>
          <p:nvPr/>
        </p:nvCxnSpPr>
        <p:spPr>
          <a:xfrm>
            <a:off x="6099526" y="2135549"/>
            <a:ext cx="1086423" cy="0"/>
          </a:xfrm>
          <a:prstGeom prst="straightConnector1">
            <a:avLst/>
          </a:prstGeom>
          <a:ln w="63500">
            <a:headEnd type="triangle"/>
            <a:tailEnd type="triangle"/>
          </a:ln>
        </p:spPr>
        <p:style>
          <a:lnRef idx="3">
            <a:schemeClr val="dk1"/>
          </a:lnRef>
          <a:fillRef idx="0">
            <a:schemeClr val="dk1"/>
          </a:fillRef>
          <a:effectRef idx="2">
            <a:schemeClr val="dk1"/>
          </a:effectRef>
          <a:fontRef idx="minor">
            <a:schemeClr val="tx1"/>
          </a:fontRef>
        </p:style>
      </p:cxnSp>
      <p:cxnSp>
        <p:nvCxnSpPr>
          <p:cNvPr id="169" name="Straight Arrow Connector 168"/>
          <p:cNvCxnSpPr/>
          <p:nvPr/>
        </p:nvCxnSpPr>
        <p:spPr>
          <a:xfrm>
            <a:off x="2010019" y="2139953"/>
            <a:ext cx="1176874" cy="0"/>
          </a:xfrm>
          <a:prstGeom prst="straightConnector1">
            <a:avLst/>
          </a:prstGeom>
          <a:ln w="63500">
            <a:headEnd type="triangle"/>
            <a:tailEnd type="triangle"/>
          </a:ln>
        </p:spPr>
        <p:style>
          <a:lnRef idx="3">
            <a:schemeClr val="dk1"/>
          </a:lnRef>
          <a:fillRef idx="0">
            <a:schemeClr val="dk1"/>
          </a:fillRef>
          <a:effectRef idx="2">
            <a:schemeClr val="dk1"/>
          </a:effectRef>
          <a:fontRef idx="minor">
            <a:schemeClr val="tx1"/>
          </a:fontRef>
        </p:style>
      </p:cxnSp>
      <p:sp>
        <p:nvSpPr>
          <p:cNvPr id="170" name="Rounded Rectangle 169"/>
          <p:cNvSpPr/>
          <p:nvPr/>
        </p:nvSpPr>
        <p:spPr>
          <a:xfrm>
            <a:off x="10235286" y="1617885"/>
            <a:ext cx="572550" cy="404488"/>
          </a:xfrm>
          <a:prstGeom prst="roundRect">
            <a:avLst/>
          </a:prstGeom>
          <a:solidFill>
            <a:schemeClr val="accent4">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sp>
        <p:nvSpPr>
          <p:cNvPr id="171" name="Rounded Rectangle 170"/>
          <p:cNvSpPr/>
          <p:nvPr/>
        </p:nvSpPr>
        <p:spPr>
          <a:xfrm>
            <a:off x="10843845" y="2073806"/>
            <a:ext cx="572550" cy="404488"/>
          </a:xfrm>
          <a:prstGeom prst="roundRect">
            <a:avLst/>
          </a:prstGeom>
          <a:solidFill>
            <a:schemeClr val="accent4">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sp>
        <p:nvSpPr>
          <p:cNvPr id="172" name="Rounded Rectangle 171"/>
          <p:cNvSpPr/>
          <p:nvPr/>
        </p:nvSpPr>
        <p:spPr>
          <a:xfrm>
            <a:off x="10238396" y="2567137"/>
            <a:ext cx="572550" cy="404488"/>
          </a:xfrm>
          <a:prstGeom prst="roundRect">
            <a:avLst/>
          </a:prstGeom>
          <a:solidFill>
            <a:schemeClr val="accent4">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cxnSp>
        <p:nvCxnSpPr>
          <p:cNvPr id="173" name="Straight Arrow Connector 172"/>
          <p:cNvCxnSpPr/>
          <p:nvPr/>
        </p:nvCxnSpPr>
        <p:spPr>
          <a:xfrm flipV="1">
            <a:off x="8682182" y="1820130"/>
            <a:ext cx="1553104" cy="253676"/>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cxnSp>
        <p:nvCxnSpPr>
          <p:cNvPr id="174" name="Straight Arrow Connector 173"/>
          <p:cNvCxnSpPr/>
          <p:nvPr/>
        </p:nvCxnSpPr>
        <p:spPr>
          <a:xfrm>
            <a:off x="8682182" y="2504425"/>
            <a:ext cx="1556214" cy="264956"/>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cxnSp>
        <p:nvCxnSpPr>
          <p:cNvPr id="175" name="Straight Arrow Connector 174"/>
          <p:cNvCxnSpPr/>
          <p:nvPr/>
        </p:nvCxnSpPr>
        <p:spPr>
          <a:xfrm>
            <a:off x="8682182" y="2276052"/>
            <a:ext cx="2161663" cy="0"/>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sp>
        <p:nvSpPr>
          <p:cNvPr id="176" name="Rounded Rectangle 175"/>
          <p:cNvSpPr/>
          <p:nvPr/>
        </p:nvSpPr>
        <p:spPr>
          <a:xfrm>
            <a:off x="4377661" y="3360207"/>
            <a:ext cx="691589" cy="488585"/>
          </a:xfrm>
          <a:prstGeom prst="round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Your</a:t>
            </a:r>
          </a:p>
          <a:p>
            <a:pPr algn="ctr"/>
            <a:r>
              <a:rPr lang="en-US" sz="1400" dirty="0"/>
              <a:t>“Job”</a:t>
            </a:r>
          </a:p>
        </p:txBody>
      </p:sp>
      <p:grpSp>
        <p:nvGrpSpPr>
          <p:cNvPr id="24" name="Group 23"/>
          <p:cNvGrpSpPr/>
          <p:nvPr/>
        </p:nvGrpSpPr>
        <p:grpSpPr>
          <a:xfrm>
            <a:off x="3468235" y="1665482"/>
            <a:ext cx="2487306" cy="953493"/>
            <a:chOff x="3803254" y="2091100"/>
            <a:chExt cx="2487306" cy="953493"/>
          </a:xfrm>
        </p:grpSpPr>
        <p:sp>
          <p:nvSpPr>
            <p:cNvPr id="110" name="Rectangle 109"/>
            <p:cNvSpPr/>
            <p:nvPr/>
          </p:nvSpPr>
          <p:spPr>
            <a:xfrm>
              <a:off x="3803256"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9" name="Rectangle 128"/>
            <p:cNvSpPr/>
            <p:nvPr/>
          </p:nvSpPr>
          <p:spPr>
            <a:xfrm>
              <a:off x="3803255"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7" name="Rectangle 136"/>
            <p:cNvSpPr/>
            <p:nvPr/>
          </p:nvSpPr>
          <p:spPr>
            <a:xfrm>
              <a:off x="3803254"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6" name="Rectangle 145"/>
            <p:cNvSpPr/>
            <p:nvPr/>
          </p:nvSpPr>
          <p:spPr>
            <a:xfrm>
              <a:off x="3804055"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7" name="Rectangle 176"/>
            <p:cNvSpPr/>
            <p:nvPr/>
          </p:nvSpPr>
          <p:spPr>
            <a:xfrm>
              <a:off x="3804055"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9" name="Rectangle 178"/>
            <p:cNvSpPr/>
            <p:nvPr/>
          </p:nvSpPr>
          <p:spPr>
            <a:xfrm>
              <a:off x="3994464"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0" name="Rectangle 179"/>
            <p:cNvSpPr/>
            <p:nvPr/>
          </p:nvSpPr>
          <p:spPr>
            <a:xfrm>
              <a:off x="3994463"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1" name="Rectangle 180"/>
            <p:cNvSpPr/>
            <p:nvPr/>
          </p:nvSpPr>
          <p:spPr>
            <a:xfrm>
              <a:off x="3994462"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2" name="Rectangle 181"/>
            <p:cNvSpPr/>
            <p:nvPr/>
          </p:nvSpPr>
          <p:spPr>
            <a:xfrm>
              <a:off x="3995263"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3" name="Rectangle 182"/>
            <p:cNvSpPr/>
            <p:nvPr/>
          </p:nvSpPr>
          <p:spPr>
            <a:xfrm>
              <a:off x="3995263"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5" name="Rectangle 184"/>
            <p:cNvSpPr/>
            <p:nvPr/>
          </p:nvSpPr>
          <p:spPr>
            <a:xfrm>
              <a:off x="4185672"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6" name="Rectangle 185"/>
            <p:cNvSpPr/>
            <p:nvPr/>
          </p:nvSpPr>
          <p:spPr>
            <a:xfrm>
              <a:off x="4185671"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7" name="Rectangle 186"/>
            <p:cNvSpPr/>
            <p:nvPr/>
          </p:nvSpPr>
          <p:spPr>
            <a:xfrm>
              <a:off x="4185670"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8" name="Rectangle 187"/>
            <p:cNvSpPr/>
            <p:nvPr/>
          </p:nvSpPr>
          <p:spPr>
            <a:xfrm>
              <a:off x="4186471"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9" name="Rectangle 188"/>
            <p:cNvSpPr/>
            <p:nvPr/>
          </p:nvSpPr>
          <p:spPr>
            <a:xfrm>
              <a:off x="4186471"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1" name="Rectangle 190"/>
            <p:cNvSpPr/>
            <p:nvPr/>
          </p:nvSpPr>
          <p:spPr>
            <a:xfrm>
              <a:off x="4376880"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2" name="Rectangle 191"/>
            <p:cNvSpPr/>
            <p:nvPr/>
          </p:nvSpPr>
          <p:spPr>
            <a:xfrm>
              <a:off x="4376879"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3" name="Rectangle 192"/>
            <p:cNvSpPr/>
            <p:nvPr/>
          </p:nvSpPr>
          <p:spPr>
            <a:xfrm>
              <a:off x="4376878"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4" name="Rectangle 193"/>
            <p:cNvSpPr/>
            <p:nvPr/>
          </p:nvSpPr>
          <p:spPr>
            <a:xfrm>
              <a:off x="4377679"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5" name="Rectangle 194"/>
            <p:cNvSpPr/>
            <p:nvPr/>
          </p:nvSpPr>
          <p:spPr>
            <a:xfrm>
              <a:off x="4377679"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7" name="Rectangle 196"/>
            <p:cNvSpPr/>
            <p:nvPr/>
          </p:nvSpPr>
          <p:spPr>
            <a:xfrm>
              <a:off x="4568088"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8" name="Rectangle 197"/>
            <p:cNvSpPr/>
            <p:nvPr/>
          </p:nvSpPr>
          <p:spPr>
            <a:xfrm>
              <a:off x="4568087" y="2283109"/>
              <a:ext cx="192009" cy="192009"/>
            </a:xfrm>
            <a:prstGeom prst="rect">
              <a:avLst/>
            </a:prstGeom>
            <a:solidFill>
              <a:srgbClr val="00B050"/>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9" name="Rectangle 198"/>
            <p:cNvSpPr/>
            <p:nvPr/>
          </p:nvSpPr>
          <p:spPr>
            <a:xfrm>
              <a:off x="4568086"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0" name="Rectangle 199"/>
            <p:cNvSpPr/>
            <p:nvPr/>
          </p:nvSpPr>
          <p:spPr>
            <a:xfrm>
              <a:off x="4568887"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1" name="Rectangle 200"/>
            <p:cNvSpPr/>
            <p:nvPr/>
          </p:nvSpPr>
          <p:spPr>
            <a:xfrm>
              <a:off x="4568887"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3" name="Rectangle 202"/>
            <p:cNvSpPr/>
            <p:nvPr/>
          </p:nvSpPr>
          <p:spPr>
            <a:xfrm>
              <a:off x="4759296"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4" name="Rectangle 203"/>
            <p:cNvSpPr/>
            <p:nvPr/>
          </p:nvSpPr>
          <p:spPr>
            <a:xfrm>
              <a:off x="4759295"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5" name="Rectangle 204"/>
            <p:cNvSpPr/>
            <p:nvPr/>
          </p:nvSpPr>
          <p:spPr>
            <a:xfrm>
              <a:off x="4759294"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6" name="Rectangle 205"/>
            <p:cNvSpPr/>
            <p:nvPr/>
          </p:nvSpPr>
          <p:spPr>
            <a:xfrm>
              <a:off x="4760095"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7" name="Rectangle 206"/>
            <p:cNvSpPr/>
            <p:nvPr/>
          </p:nvSpPr>
          <p:spPr>
            <a:xfrm>
              <a:off x="4760095"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9" name="Rectangle 208"/>
            <p:cNvSpPr/>
            <p:nvPr/>
          </p:nvSpPr>
          <p:spPr>
            <a:xfrm>
              <a:off x="4950504"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0" name="Rectangle 209"/>
            <p:cNvSpPr/>
            <p:nvPr/>
          </p:nvSpPr>
          <p:spPr>
            <a:xfrm>
              <a:off x="4950503"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1" name="Rectangle 210"/>
            <p:cNvSpPr/>
            <p:nvPr/>
          </p:nvSpPr>
          <p:spPr>
            <a:xfrm>
              <a:off x="4950502"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2" name="Rectangle 211"/>
            <p:cNvSpPr/>
            <p:nvPr/>
          </p:nvSpPr>
          <p:spPr>
            <a:xfrm>
              <a:off x="4951303" y="2660575"/>
              <a:ext cx="192009" cy="192009"/>
            </a:xfrm>
            <a:prstGeom prst="rect">
              <a:avLst/>
            </a:prstGeom>
            <a:solidFill>
              <a:srgbClr val="00B050"/>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3" name="Rectangle 212"/>
            <p:cNvSpPr/>
            <p:nvPr/>
          </p:nvSpPr>
          <p:spPr>
            <a:xfrm>
              <a:off x="4951303"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5" name="Rectangle 214"/>
            <p:cNvSpPr/>
            <p:nvPr/>
          </p:nvSpPr>
          <p:spPr>
            <a:xfrm>
              <a:off x="5141712"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6" name="Rectangle 215"/>
            <p:cNvSpPr/>
            <p:nvPr/>
          </p:nvSpPr>
          <p:spPr>
            <a:xfrm>
              <a:off x="5141711"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7" name="Rectangle 216"/>
            <p:cNvSpPr/>
            <p:nvPr/>
          </p:nvSpPr>
          <p:spPr>
            <a:xfrm>
              <a:off x="5141710"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8" name="Rectangle 217"/>
            <p:cNvSpPr/>
            <p:nvPr/>
          </p:nvSpPr>
          <p:spPr>
            <a:xfrm>
              <a:off x="5142511"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9" name="Rectangle 218"/>
            <p:cNvSpPr/>
            <p:nvPr/>
          </p:nvSpPr>
          <p:spPr>
            <a:xfrm>
              <a:off x="5142511"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1" name="Rectangle 220"/>
            <p:cNvSpPr/>
            <p:nvPr/>
          </p:nvSpPr>
          <p:spPr>
            <a:xfrm>
              <a:off x="5332920"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2" name="Rectangle 221"/>
            <p:cNvSpPr/>
            <p:nvPr/>
          </p:nvSpPr>
          <p:spPr>
            <a:xfrm>
              <a:off x="5332919"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3" name="Rectangle 222"/>
            <p:cNvSpPr/>
            <p:nvPr/>
          </p:nvSpPr>
          <p:spPr>
            <a:xfrm>
              <a:off x="5332918" y="2468566"/>
              <a:ext cx="192009" cy="192009"/>
            </a:xfrm>
            <a:prstGeom prst="rect">
              <a:avLst/>
            </a:prstGeom>
            <a:solidFill>
              <a:srgbClr val="00B050"/>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4" name="Rectangle 223"/>
            <p:cNvSpPr/>
            <p:nvPr/>
          </p:nvSpPr>
          <p:spPr>
            <a:xfrm>
              <a:off x="5333719"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5" name="Rectangle 224"/>
            <p:cNvSpPr/>
            <p:nvPr/>
          </p:nvSpPr>
          <p:spPr>
            <a:xfrm>
              <a:off x="5333719"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7" name="Rectangle 226"/>
            <p:cNvSpPr/>
            <p:nvPr/>
          </p:nvSpPr>
          <p:spPr>
            <a:xfrm>
              <a:off x="5524128"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8" name="Rectangle 227"/>
            <p:cNvSpPr/>
            <p:nvPr/>
          </p:nvSpPr>
          <p:spPr>
            <a:xfrm>
              <a:off x="5524127"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9" name="Rectangle 228"/>
            <p:cNvSpPr/>
            <p:nvPr/>
          </p:nvSpPr>
          <p:spPr>
            <a:xfrm>
              <a:off x="5524126"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0" name="Rectangle 229"/>
            <p:cNvSpPr/>
            <p:nvPr/>
          </p:nvSpPr>
          <p:spPr>
            <a:xfrm>
              <a:off x="5524927"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1" name="Rectangle 230"/>
            <p:cNvSpPr/>
            <p:nvPr/>
          </p:nvSpPr>
          <p:spPr>
            <a:xfrm>
              <a:off x="5524927"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3" name="Rectangle 232"/>
            <p:cNvSpPr/>
            <p:nvPr/>
          </p:nvSpPr>
          <p:spPr>
            <a:xfrm>
              <a:off x="5715336"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4" name="Rectangle 233"/>
            <p:cNvSpPr/>
            <p:nvPr/>
          </p:nvSpPr>
          <p:spPr>
            <a:xfrm>
              <a:off x="5715335"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5" name="Rectangle 234"/>
            <p:cNvSpPr/>
            <p:nvPr/>
          </p:nvSpPr>
          <p:spPr>
            <a:xfrm>
              <a:off x="5715334"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6" name="Rectangle 235"/>
            <p:cNvSpPr/>
            <p:nvPr/>
          </p:nvSpPr>
          <p:spPr>
            <a:xfrm>
              <a:off x="5716135"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7" name="Rectangle 236"/>
            <p:cNvSpPr/>
            <p:nvPr/>
          </p:nvSpPr>
          <p:spPr>
            <a:xfrm>
              <a:off x="5716135"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9" name="Rectangle 238"/>
            <p:cNvSpPr/>
            <p:nvPr/>
          </p:nvSpPr>
          <p:spPr>
            <a:xfrm>
              <a:off x="5906544"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0" name="Rectangle 239"/>
            <p:cNvSpPr/>
            <p:nvPr/>
          </p:nvSpPr>
          <p:spPr>
            <a:xfrm>
              <a:off x="5906543"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1" name="Rectangle 240"/>
            <p:cNvSpPr/>
            <p:nvPr/>
          </p:nvSpPr>
          <p:spPr>
            <a:xfrm>
              <a:off x="5906542"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2" name="Rectangle 241"/>
            <p:cNvSpPr/>
            <p:nvPr/>
          </p:nvSpPr>
          <p:spPr>
            <a:xfrm>
              <a:off x="5907343"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3" name="Rectangle 242"/>
            <p:cNvSpPr/>
            <p:nvPr/>
          </p:nvSpPr>
          <p:spPr>
            <a:xfrm>
              <a:off x="5907343"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5" name="Rectangle 244"/>
            <p:cNvSpPr/>
            <p:nvPr/>
          </p:nvSpPr>
          <p:spPr>
            <a:xfrm>
              <a:off x="6097752" y="2091100"/>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6" name="Rectangle 245"/>
            <p:cNvSpPr/>
            <p:nvPr/>
          </p:nvSpPr>
          <p:spPr>
            <a:xfrm>
              <a:off x="6097751" y="2283109"/>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7" name="Rectangle 246"/>
            <p:cNvSpPr/>
            <p:nvPr/>
          </p:nvSpPr>
          <p:spPr>
            <a:xfrm>
              <a:off x="6097750" y="2468566"/>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8" name="Rectangle 247"/>
            <p:cNvSpPr/>
            <p:nvPr/>
          </p:nvSpPr>
          <p:spPr>
            <a:xfrm>
              <a:off x="6098551" y="2660575"/>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9" name="Rectangle 248"/>
            <p:cNvSpPr/>
            <p:nvPr/>
          </p:nvSpPr>
          <p:spPr>
            <a:xfrm>
              <a:off x="6098551" y="2852584"/>
              <a:ext cx="192009" cy="192009"/>
            </a:xfrm>
            <a:prstGeom prst="rect">
              <a:avLst/>
            </a:prstGeom>
            <a:solidFill>
              <a:schemeClr val="bg1">
                <a:lumMod val="7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cxnSp>
        <p:nvCxnSpPr>
          <p:cNvPr id="250" name="Straight Arrow Connector 249"/>
          <p:cNvCxnSpPr/>
          <p:nvPr/>
        </p:nvCxnSpPr>
        <p:spPr>
          <a:xfrm flipV="1">
            <a:off x="4736199" y="2854042"/>
            <a:ext cx="0" cy="460292"/>
          </a:xfrm>
          <a:prstGeom prst="straightConnector1">
            <a:avLst/>
          </a:prstGeom>
          <a:ln w="63500">
            <a:solidFill>
              <a:schemeClr val="tx1"/>
            </a:solidFill>
            <a:headEnd type="none"/>
            <a:tailEnd type="triangle"/>
          </a:ln>
        </p:spPr>
        <p:style>
          <a:lnRef idx="3">
            <a:schemeClr val="dk1"/>
          </a:lnRef>
          <a:fillRef idx="0">
            <a:schemeClr val="dk1"/>
          </a:fillRef>
          <a:effectRef idx="2">
            <a:schemeClr val="dk1"/>
          </a:effectRef>
          <a:fontRef idx="minor">
            <a:schemeClr val="tx1"/>
          </a:fontRef>
        </p:style>
      </p:cxnSp>
      <p:grpSp>
        <p:nvGrpSpPr>
          <p:cNvPr id="37" name="Group 36"/>
          <p:cNvGrpSpPr/>
          <p:nvPr/>
        </p:nvGrpSpPr>
        <p:grpSpPr>
          <a:xfrm>
            <a:off x="304800" y="4157682"/>
            <a:ext cx="11164314" cy="1775153"/>
            <a:chOff x="304800" y="4250043"/>
            <a:chExt cx="11164314" cy="1775153"/>
          </a:xfrm>
        </p:grpSpPr>
        <p:sp>
          <p:nvSpPr>
            <p:cNvPr id="251" name="Rounded Rectangle 250"/>
            <p:cNvSpPr/>
            <p:nvPr/>
          </p:nvSpPr>
          <p:spPr>
            <a:xfrm>
              <a:off x="10271295" y="4817261"/>
              <a:ext cx="572550" cy="404488"/>
            </a:xfrm>
            <a:prstGeom prst="roundRect">
              <a:avLst/>
            </a:prstGeom>
            <a:solidFill>
              <a:schemeClr val="accent4">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sp>
          <p:nvSpPr>
            <p:cNvPr id="252" name="Rounded Rectangle 251"/>
            <p:cNvSpPr/>
            <p:nvPr/>
          </p:nvSpPr>
          <p:spPr>
            <a:xfrm>
              <a:off x="10896564" y="5220453"/>
              <a:ext cx="572550" cy="404488"/>
            </a:xfrm>
            <a:prstGeom prst="roundRect">
              <a:avLst/>
            </a:prstGeom>
            <a:solidFill>
              <a:schemeClr val="accent4">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sp>
          <p:nvSpPr>
            <p:cNvPr id="253" name="Rounded Rectangle 252"/>
            <p:cNvSpPr/>
            <p:nvPr/>
          </p:nvSpPr>
          <p:spPr>
            <a:xfrm>
              <a:off x="10271295" y="5620708"/>
              <a:ext cx="572550" cy="404488"/>
            </a:xfrm>
            <a:prstGeom prst="roundRect">
              <a:avLst/>
            </a:prstGeom>
            <a:solidFill>
              <a:schemeClr val="accent4">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cxnSp>
          <p:nvCxnSpPr>
            <p:cNvPr id="254" name="Straight Arrow Connector 253"/>
            <p:cNvCxnSpPr>
              <a:endCxn id="251" idx="1"/>
            </p:cNvCxnSpPr>
            <p:nvPr/>
          </p:nvCxnSpPr>
          <p:spPr>
            <a:xfrm flipV="1">
              <a:off x="5380315" y="5019505"/>
              <a:ext cx="4890980" cy="252290"/>
            </a:xfrm>
            <a:prstGeom prst="straightConnector1">
              <a:avLst/>
            </a:prstGeom>
            <a:ln w="2540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255" name="Straight Arrow Connector 254"/>
            <p:cNvCxnSpPr>
              <a:endCxn id="253" idx="1"/>
            </p:cNvCxnSpPr>
            <p:nvPr/>
          </p:nvCxnSpPr>
          <p:spPr>
            <a:xfrm>
              <a:off x="5380315" y="5551055"/>
              <a:ext cx="4890980" cy="271897"/>
            </a:xfrm>
            <a:prstGeom prst="straightConnector1">
              <a:avLst/>
            </a:prstGeom>
            <a:ln w="2540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256" name="Straight Arrow Connector 255"/>
            <p:cNvCxnSpPr>
              <a:endCxn id="252" idx="1"/>
            </p:cNvCxnSpPr>
            <p:nvPr/>
          </p:nvCxnSpPr>
          <p:spPr>
            <a:xfrm>
              <a:off x="5380315" y="5422697"/>
              <a:ext cx="5516249" cy="0"/>
            </a:xfrm>
            <a:prstGeom prst="straightConnector1">
              <a:avLst/>
            </a:prstGeom>
            <a:ln w="2540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nvGrpSpPr>
            <p:cNvPr id="258" name="Group 257"/>
            <p:cNvGrpSpPr/>
            <p:nvPr/>
          </p:nvGrpSpPr>
          <p:grpSpPr>
            <a:xfrm>
              <a:off x="4173287" y="4964806"/>
              <a:ext cx="1077114" cy="858146"/>
              <a:chOff x="3739684" y="3936167"/>
              <a:chExt cx="1361440" cy="961813"/>
            </a:xfrm>
          </p:grpSpPr>
          <p:grpSp>
            <p:nvGrpSpPr>
              <p:cNvPr id="259" name="Group 258"/>
              <p:cNvGrpSpPr/>
              <p:nvPr/>
            </p:nvGrpSpPr>
            <p:grpSpPr>
              <a:xfrm>
                <a:off x="3739684" y="3936167"/>
                <a:ext cx="1361440" cy="961813"/>
                <a:chOff x="3739684" y="3936167"/>
                <a:chExt cx="1361440" cy="961813"/>
              </a:xfrm>
            </p:grpSpPr>
            <p:sp>
              <p:nvSpPr>
                <p:cNvPr id="261" name="Rounded Rectangle 260"/>
                <p:cNvSpPr/>
                <p:nvPr/>
              </p:nvSpPr>
              <p:spPr>
                <a:xfrm>
                  <a:off x="3739684" y="3936167"/>
                  <a:ext cx="1361440" cy="961813"/>
                </a:xfrm>
                <a:prstGeom prst="round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2" name="Rectangle 261"/>
                <p:cNvSpPr/>
                <p:nvPr/>
              </p:nvSpPr>
              <p:spPr>
                <a:xfrm>
                  <a:off x="3886157" y="4310389"/>
                  <a:ext cx="1068495" cy="504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Kafka</a:t>
                  </a:r>
                  <a:br>
                    <a:rPr lang="en-US" sz="900" dirty="0"/>
                  </a:br>
                  <a:r>
                    <a:rPr lang="en-US" sz="900" dirty="0"/>
                    <a:t>Streams</a:t>
                  </a:r>
                </a:p>
              </p:txBody>
            </p:sp>
          </p:grpSp>
          <p:sp>
            <p:nvSpPr>
              <p:cNvPr id="260" name="TextBox 259"/>
              <p:cNvSpPr txBox="1"/>
              <p:nvPr/>
            </p:nvSpPr>
            <p:spPr>
              <a:xfrm>
                <a:off x="3820160" y="3990353"/>
                <a:ext cx="1184196" cy="344958"/>
              </a:xfrm>
              <a:prstGeom prst="rect">
                <a:avLst/>
              </a:prstGeom>
              <a:noFill/>
            </p:spPr>
            <p:txBody>
              <a:bodyPr wrap="square" rtlCol="0">
                <a:spAutoFit/>
              </a:bodyPr>
              <a:lstStyle/>
              <a:p>
                <a:r>
                  <a:rPr lang="en-US" sz="1400" smtClean="0">
                    <a:solidFill>
                      <a:schemeClr val="bg1"/>
                    </a:solidFill>
                  </a:rPr>
                  <a:t>Your App</a:t>
                </a:r>
                <a:endParaRPr lang="en-US" sz="1400" dirty="0">
                  <a:solidFill>
                    <a:schemeClr val="bg1"/>
                  </a:solidFill>
                </a:endParaRPr>
              </a:p>
            </p:txBody>
          </p:sp>
        </p:grpSp>
        <p:cxnSp>
          <p:nvCxnSpPr>
            <p:cNvPr id="263" name="Straight Arrow Connector 262"/>
            <p:cNvCxnSpPr/>
            <p:nvPr/>
          </p:nvCxnSpPr>
          <p:spPr>
            <a:xfrm>
              <a:off x="1869446" y="5393879"/>
              <a:ext cx="2176301" cy="0"/>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pic>
          <p:nvPicPr>
            <p:cNvPr id="264" name="Picture 2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84" y="4641114"/>
              <a:ext cx="999579" cy="1270782"/>
            </a:xfrm>
            <a:prstGeom prst="rect">
              <a:avLst/>
            </a:prstGeom>
          </p:spPr>
        </p:pic>
        <p:sp>
          <p:nvSpPr>
            <p:cNvPr id="265" name="Content Placeholder 2"/>
            <p:cNvSpPr txBox="1">
              <a:spLocks/>
            </p:cNvSpPr>
            <p:nvPr/>
          </p:nvSpPr>
          <p:spPr>
            <a:xfrm>
              <a:off x="304800" y="4250043"/>
              <a:ext cx="9131832" cy="436533"/>
            </a:xfrm>
            <a:prstGeom prst="rect">
              <a:avLst/>
            </a:prstGeom>
          </p:spPr>
          <p:txBody>
            <a:bodyPr vert="horz" lIns="274320" tIns="45720" rIns="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panose="020B0604020202020204" pitchFamily="34" charset="0"/>
                <a:buChar char="•"/>
                <a:defRPr sz="16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panose="020B0604020202020204" pitchFamily="34" charset="0"/>
                <a:buChar char="•"/>
                <a:defRPr sz="14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panose="020B0604020202020204" pitchFamily="34" charset="0"/>
                <a:buChar char="•"/>
                <a:defRPr sz="14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1"/>
                  </a:solidFill>
                  <a:latin typeface="Roboto" charset="0"/>
                  <a:ea typeface="Roboto" charset="0"/>
                  <a:cs typeface="Roboto" charset="0"/>
                </a:rPr>
                <a:t>Kafka Streams: </a:t>
              </a:r>
              <a:r>
                <a:rPr lang="en-US" dirty="0" smtClean="0">
                  <a:solidFill>
                    <a:schemeClr val="tx1"/>
                  </a:solidFill>
                  <a:latin typeface="Roboto" charset="0"/>
                  <a:ea typeface="Roboto" charset="0"/>
                  <a:cs typeface="Roboto" charset="0"/>
                </a:rPr>
                <a:t>simplified, more app-centric architecture for many use cases</a:t>
              </a:r>
              <a:endParaRPr lang="en-US" dirty="0">
                <a:solidFill>
                  <a:schemeClr val="tx1"/>
                </a:solidFill>
                <a:ea typeface="Roboto" charset="0"/>
                <a:cs typeface="Roboto" charset="0"/>
              </a:endParaRPr>
            </a:p>
          </p:txBody>
        </p:sp>
      </p:grpSp>
      <p:grpSp>
        <p:nvGrpSpPr>
          <p:cNvPr id="45" name="Group 44"/>
          <p:cNvGrpSpPr/>
          <p:nvPr/>
        </p:nvGrpSpPr>
        <p:grpSpPr>
          <a:xfrm>
            <a:off x="2256014" y="1513881"/>
            <a:ext cx="6313726" cy="1174091"/>
            <a:chOff x="2256014" y="1513881"/>
            <a:chExt cx="6313726" cy="1174091"/>
          </a:xfrm>
        </p:grpSpPr>
        <p:sp>
          <p:nvSpPr>
            <p:cNvPr id="267" name="Rectangle 266"/>
            <p:cNvSpPr/>
            <p:nvPr/>
          </p:nvSpPr>
          <p:spPr>
            <a:xfrm>
              <a:off x="2263078" y="1933270"/>
              <a:ext cx="6291759" cy="33255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Roboto" charset="0"/>
                  <a:ea typeface="Roboto" charset="0"/>
                  <a:cs typeface="Roboto" charset="0"/>
                </a:rPr>
                <a:t>Conflicting priorities: infrastructure teams vs. product teams</a:t>
              </a:r>
              <a:endParaRPr lang="en-US" sz="1200" b="1" dirty="0">
                <a:latin typeface="Roboto" charset="0"/>
                <a:ea typeface="Roboto" charset="0"/>
                <a:cs typeface="Roboto" charset="0"/>
              </a:endParaRPr>
            </a:p>
          </p:txBody>
        </p:sp>
        <p:sp>
          <p:nvSpPr>
            <p:cNvPr id="268" name="Rectangle 267"/>
            <p:cNvSpPr/>
            <p:nvPr/>
          </p:nvSpPr>
          <p:spPr>
            <a:xfrm>
              <a:off x="2277981" y="1513881"/>
              <a:ext cx="6291759" cy="33255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Roboto" charset="0"/>
                  <a:ea typeface="Roboto" charset="0"/>
                  <a:cs typeface="Roboto" charset="0"/>
                </a:rPr>
                <a:t>C</a:t>
              </a:r>
              <a:r>
                <a:rPr lang="en-US" sz="1200" b="1" dirty="0" smtClean="0">
                  <a:latin typeface="Roboto" charset="0"/>
                  <a:ea typeface="Roboto" charset="0"/>
                  <a:cs typeface="Roboto" charset="0"/>
                </a:rPr>
                <a:t>omplexity: a lot of moving pieces that are also complex individually</a:t>
              </a:r>
              <a:endParaRPr lang="en-US" sz="1200" b="1" dirty="0">
                <a:latin typeface="Roboto" charset="0"/>
                <a:ea typeface="Roboto" charset="0"/>
                <a:cs typeface="Roboto" charset="0"/>
              </a:endParaRPr>
            </a:p>
          </p:txBody>
        </p:sp>
        <p:sp>
          <p:nvSpPr>
            <p:cNvPr id="269" name="Rectangle 268"/>
            <p:cNvSpPr/>
            <p:nvPr/>
          </p:nvSpPr>
          <p:spPr>
            <a:xfrm>
              <a:off x="2256014" y="2355419"/>
              <a:ext cx="6291759" cy="33255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Roboto" charset="0"/>
                  <a:ea typeface="Roboto" charset="0"/>
                  <a:cs typeface="Roboto" charset="0"/>
                </a:rPr>
                <a:t>Is all this a part of the solution or part of your problem?</a:t>
              </a:r>
              <a:endParaRPr lang="en-US" sz="1200" b="1" dirty="0">
                <a:latin typeface="Roboto" charset="0"/>
                <a:ea typeface="Roboto" charset="0"/>
                <a:cs typeface="Roboto" charset="0"/>
              </a:endParaRPr>
            </a:p>
          </p:txBody>
        </p:sp>
      </p:grpSp>
    </p:spTree>
    <p:extLst>
      <p:ext uri="{BB962C8B-B14F-4D97-AF65-F5344CB8AC3E}">
        <p14:creationId xmlns:p14="http://schemas.microsoft.com/office/powerpoint/2010/main" val="30903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install Kafka Streams?</a:t>
            </a:r>
          </a:p>
        </p:txBody>
      </p:sp>
      <p:sp>
        <p:nvSpPr>
          <p:cNvPr id="5" name="Content Placeholder 2"/>
          <p:cNvSpPr>
            <a:spLocks noGrp="1"/>
          </p:cNvSpPr>
          <p:nvPr>
            <p:ph idx="1"/>
          </p:nvPr>
        </p:nvSpPr>
        <p:spPr>
          <a:xfrm>
            <a:off x="304800" y="1125699"/>
            <a:ext cx="9224010" cy="1234208"/>
          </a:xfrm>
        </p:spPr>
        <p:txBody>
          <a:bodyPr>
            <a:noAutofit/>
          </a:bodyPr>
          <a:lstStyle/>
          <a:p>
            <a:pPr marL="342900" indent="-342900">
              <a:buFont typeface="Arial" charset="0"/>
              <a:buChar char="•"/>
            </a:pPr>
            <a:r>
              <a:rPr lang="en-US" b="1" dirty="0" smtClean="0">
                <a:latin typeface="Roboto" charset="0"/>
                <a:ea typeface="Roboto" charset="0"/>
                <a:cs typeface="Roboto" charset="0"/>
              </a:rPr>
              <a:t>There is and there should be no “installation” – </a:t>
            </a:r>
            <a:r>
              <a:rPr lang="en-US" b="1" dirty="0">
                <a:latin typeface="Roboto" charset="0"/>
                <a:ea typeface="Roboto" charset="0"/>
                <a:cs typeface="Roboto" charset="0"/>
              </a:rPr>
              <a:t>Build </a:t>
            </a:r>
            <a:r>
              <a:rPr lang="en-US" b="1" dirty="0" smtClean="0">
                <a:latin typeface="Roboto" charset="0"/>
                <a:ea typeface="Roboto" charset="0"/>
                <a:cs typeface="Roboto" charset="0"/>
              </a:rPr>
              <a:t>Apps</a:t>
            </a:r>
            <a:r>
              <a:rPr lang="en-US" b="1" dirty="0">
                <a:latin typeface="Roboto" charset="0"/>
                <a:ea typeface="Roboto" charset="0"/>
                <a:cs typeface="Roboto" charset="0"/>
              </a:rPr>
              <a:t>, </a:t>
            </a:r>
            <a:r>
              <a:rPr lang="en-US" b="1" dirty="0" smtClean="0">
                <a:latin typeface="Roboto" charset="0"/>
                <a:ea typeface="Roboto" charset="0"/>
                <a:cs typeface="Roboto" charset="0"/>
              </a:rPr>
              <a:t>Not Clusters!</a:t>
            </a:r>
          </a:p>
          <a:p>
            <a:pPr marL="342900" indent="-342900">
              <a:buFont typeface="Arial" charset="0"/>
              <a:buChar char="•"/>
            </a:pPr>
            <a:r>
              <a:rPr lang="en-US" dirty="0"/>
              <a:t>It’s a library.  Add it to your app like any other library</a:t>
            </a:r>
            <a:r>
              <a:rPr lang="en-US" dirty="0" smtClean="0"/>
              <a:t>.</a:t>
            </a:r>
            <a:endParaRPr lang="en-US" dirty="0"/>
          </a:p>
        </p:txBody>
      </p:sp>
      <p:sp>
        <p:nvSpPr>
          <p:cNvPr id="6" name="TextBox 5"/>
          <p:cNvSpPr txBox="1"/>
          <p:nvPr/>
        </p:nvSpPr>
        <p:spPr>
          <a:xfrm>
            <a:off x="1564205" y="2705345"/>
            <a:ext cx="6268931" cy="1631216"/>
          </a:xfrm>
          <a:prstGeom prst="rect">
            <a:avLst/>
          </a:prstGeom>
          <a:solidFill>
            <a:schemeClr val="tx1">
              <a:lumMod val="85000"/>
              <a:lumOff val="15000"/>
            </a:schemeClr>
          </a:solidFill>
        </p:spPr>
        <p:txBody>
          <a:bodyPr wrap="square" rtlCol="0">
            <a:spAutoFit/>
          </a:bodyPr>
          <a:lstStyle/>
          <a:p>
            <a:r>
              <a:rPr lang="en-US" sz="2000" dirty="0" smtClean="0">
                <a:solidFill>
                  <a:schemeClr val="bg1"/>
                </a:solidFill>
                <a:latin typeface="Consolas" charset="0"/>
                <a:ea typeface="Consolas" charset="0"/>
                <a:cs typeface="Consolas" charset="0"/>
              </a:rPr>
              <a:t>&lt;dependency&gt;</a:t>
            </a:r>
          </a:p>
          <a:p>
            <a:r>
              <a:rPr lang="en-US" sz="2000" dirty="0" smtClean="0">
                <a:solidFill>
                  <a:schemeClr val="bg1"/>
                </a:solidFill>
                <a:latin typeface="Consolas" charset="0"/>
                <a:ea typeface="Consolas" charset="0"/>
                <a:cs typeface="Consolas" charset="0"/>
              </a:rPr>
              <a:t>  &lt;</a:t>
            </a:r>
            <a:r>
              <a:rPr lang="en-US" sz="2000" dirty="0" err="1">
                <a:solidFill>
                  <a:schemeClr val="bg1"/>
                </a:solidFill>
                <a:latin typeface="Consolas" charset="0"/>
                <a:ea typeface="Consolas" charset="0"/>
                <a:cs typeface="Consolas" charset="0"/>
              </a:rPr>
              <a:t>groupId</a:t>
            </a:r>
            <a:r>
              <a:rPr lang="en-US" sz="2000" dirty="0">
                <a:solidFill>
                  <a:schemeClr val="bg1"/>
                </a:solidFill>
                <a:latin typeface="Consolas" charset="0"/>
                <a:ea typeface="Consolas" charset="0"/>
                <a:cs typeface="Consolas" charset="0"/>
              </a:rPr>
              <a:t>&gt;</a:t>
            </a:r>
            <a:r>
              <a:rPr lang="en-US" sz="2000" dirty="0" err="1">
                <a:solidFill>
                  <a:srgbClr val="92D050"/>
                </a:solidFill>
                <a:latin typeface="Consolas" charset="0"/>
                <a:ea typeface="Consolas" charset="0"/>
                <a:cs typeface="Consolas" charset="0"/>
              </a:rPr>
              <a:t>org.apache.kafka</a:t>
            </a:r>
            <a:r>
              <a:rPr lang="en-US" sz="2000" dirty="0">
                <a:solidFill>
                  <a:schemeClr val="bg1"/>
                </a:solidFill>
                <a:latin typeface="Consolas" charset="0"/>
                <a:ea typeface="Consolas" charset="0"/>
                <a:cs typeface="Consolas" charset="0"/>
              </a:rPr>
              <a:t>&lt;/</a:t>
            </a:r>
            <a:r>
              <a:rPr lang="en-US" sz="2000" dirty="0" err="1">
                <a:solidFill>
                  <a:schemeClr val="bg1"/>
                </a:solidFill>
                <a:latin typeface="Consolas" charset="0"/>
                <a:ea typeface="Consolas" charset="0"/>
                <a:cs typeface="Consolas" charset="0"/>
              </a:rPr>
              <a:t>groupId</a:t>
            </a:r>
            <a:r>
              <a:rPr lang="en-US" sz="2000" dirty="0" smtClean="0">
                <a:solidFill>
                  <a:schemeClr val="bg1"/>
                </a:solidFill>
                <a:latin typeface="Consolas" charset="0"/>
                <a:ea typeface="Consolas" charset="0"/>
                <a:cs typeface="Consolas" charset="0"/>
              </a:rPr>
              <a:t>&gt;</a:t>
            </a:r>
          </a:p>
          <a:p>
            <a:r>
              <a:rPr lang="en-US" sz="2000" dirty="0">
                <a:solidFill>
                  <a:schemeClr val="bg1"/>
                </a:solidFill>
                <a:latin typeface="Consolas" charset="0"/>
                <a:ea typeface="Consolas" charset="0"/>
                <a:cs typeface="Consolas" charset="0"/>
              </a:rPr>
              <a:t> </a:t>
            </a:r>
            <a:r>
              <a:rPr lang="en-US" sz="2000" dirty="0" smtClean="0">
                <a:solidFill>
                  <a:schemeClr val="bg1"/>
                </a:solidFill>
                <a:latin typeface="Consolas" charset="0"/>
                <a:ea typeface="Consolas" charset="0"/>
                <a:cs typeface="Consolas" charset="0"/>
              </a:rPr>
              <a:t> &lt;</a:t>
            </a:r>
            <a:r>
              <a:rPr lang="en-US" sz="2000" dirty="0" err="1">
                <a:solidFill>
                  <a:schemeClr val="bg1"/>
                </a:solidFill>
                <a:latin typeface="Consolas" charset="0"/>
                <a:ea typeface="Consolas" charset="0"/>
                <a:cs typeface="Consolas" charset="0"/>
              </a:rPr>
              <a:t>artifactId</a:t>
            </a:r>
            <a:r>
              <a:rPr lang="en-US" sz="2000" dirty="0">
                <a:solidFill>
                  <a:schemeClr val="bg1"/>
                </a:solidFill>
                <a:latin typeface="Consolas" charset="0"/>
                <a:ea typeface="Consolas" charset="0"/>
                <a:cs typeface="Consolas" charset="0"/>
              </a:rPr>
              <a:t>&gt;</a:t>
            </a:r>
            <a:r>
              <a:rPr lang="en-US" sz="2000" dirty="0" err="1">
                <a:solidFill>
                  <a:srgbClr val="92D050"/>
                </a:solidFill>
                <a:latin typeface="Consolas" charset="0"/>
                <a:ea typeface="Consolas" charset="0"/>
                <a:cs typeface="Consolas" charset="0"/>
              </a:rPr>
              <a:t>kafka</a:t>
            </a:r>
            <a:r>
              <a:rPr lang="en-US" sz="2000" dirty="0">
                <a:solidFill>
                  <a:srgbClr val="92D050"/>
                </a:solidFill>
                <a:latin typeface="Consolas" charset="0"/>
                <a:ea typeface="Consolas" charset="0"/>
                <a:cs typeface="Consolas" charset="0"/>
              </a:rPr>
              <a:t>-streams</a:t>
            </a:r>
            <a:r>
              <a:rPr lang="en-US" sz="2000" dirty="0">
                <a:solidFill>
                  <a:schemeClr val="bg1"/>
                </a:solidFill>
                <a:latin typeface="Consolas" charset="0"/>
                <a:ea typeface="Consolas" charset="0"/>
                <a:cs typeface="Consolas" charset="0"/>
              </a:rPr>
              <a:t>&lt;/</a:t>
            </a:r>
            <a:r>
              <a:rPr lang="en-US" sz="2000" dirty="0" err="1">
                <a:solidFill>
                  <a:schemeClr val="bg1"/>
                </a:solidFill>
                <a:latin typeface="Consolas" charset="0"/>
                <a:ea typeface="Consolas" charset="0"/>
                <a:cs typeface="Consolas" charset="0"/>
              </a:rPr>
              <a:t>artifactId</a:t>
            </a:r>
            <a:r>
              <a:rPr lang="en-US" sz="2000" dirty="0" smtClean="0">
                <a:solidFill>
                  <a:schemeClr val="bg1"/>
                </a:solidFill>
                <a:latin typeface="Consolas" charset="0"/>
                <a:ea typeface="Consolas" charset="0"/>
                <a:cs typeface="Consolas" charset="0"/>
              </a:rPr>
              <a:t>&gt;</a:t>
            </a:r>
          </a:p>
          <a:p>
            <a:r>
              <a:rPr lang="en-US" sz="2000" dirty="0" smtClean="0">
                <a:solidFill>
                  <a:schemeClr val="bg1"/>
                </a:solidFill>
                <a:latin typeface="Consolas" charset="0"/>
                <a:ea typeface="Consolas" charset="0"/>
                <a:cs typeface="Consolas" charset="0"/>
              </a:rPr>
              <a:t>  &lt;version&gt;</a:t>
            </a:r>
            <a:r>
              <a:rPr lang="en-US" sz="2000" dirty="0" smtClean="0">
                <a:solidFill>
                  <a:srgbClr val="92D050"/>
                </a:solidFill>
                <a:latin typeface="Consolas" charset="0"/>
                <a:ea typeface="Consolas" charset="0"/>
                <a:cs typeface="Consolas" charset="0"/>
              </a:rPr>
              <a:t>0.10.0.1</a:t>
            </a:r>
            <a:r>
              <a:rPr lang="en-US" sz="2000" dirty="0" smtClean="0">
                <a:solidFill>
                  <a:schemeClr val="bg1"/>
                </a:solidFill>
                <a:latin typeface="Consolas" charset="0"/>
                <a:ea typeface="Consolas" charset="0"/>
                <a:cs typeface="Consolas" charset="0"/>
              </a:rPr>
              <a:t>&lt;/</a:t>
            </a:r>
            <a:r>
              <a:rPr lang="en-US" sz="2000" dirty="0">
                <a:solidFill>
                  <a:schemeClr val="bg1"/>
                </a:solidFill>
                <a:latin typeface="Consolas" charset="0"/>
                <a:ea typeface="Consolas" charset="0"/>
                <a:cs typeface="Consolas" charset="0"/>
              </a:rPr>
              <a:t>version</a:t>
            </a:r>
            <a:r>
              <a:rPr lang="en-US" sz="2000" dirty="0" smtClean="0">
                <a:solidFill>
                  <a:schemeClr val="bg1"/>
                </a:solidFill>
                <a:latin typeface="Consolas" charset="0"/>
                <a:ea typeface="Consolas" charset="0"/>
                <a:cs typeface="Consolas" charset="0"/>
              </a:rPr>
              <a:t>&gt;</a:t>
            </a:r>
          </a:p>
          <a:p>
            <a:r>
              <a:rPr lang="en-US" sz="2000" dirty="0" smtClean="0">
                <a:solidFill>
                  <a:schemeClr val="bg1"/>
                </a:solidFill>
                <a:latin typeface="Consolas" charset="0"/>
                <a:ea typeface="Consolas" charset="0"/>
                <a:cs typeface="Consolas" charset="0"/>
              </a:rPr>
              <a:t>&lt;/</a:t>
            </a:r>
            <a:r>
              <a:rPr lang="en-US" sz="2000" dirty="0">
                <a:solidFill>
                  <a:schemeClr val="bg1"/>
                </a:solidFill>
                <a:latin typeface="Consolas" charset="0"/>
                <a:ea typeface="Consolas" charset="0"/>
                <a:cs typeface="Consolas" charset="0"/>
              </a:rPr>
              <a:t>dependency&gt;</a:t>
            </a:r>
          </a:p>
        </p:txBody>
      </p:sp>
    </p:spTree>
    <p:extLst>
      <p:ext uri="{BB962C8B-B14F-4D97-AF65-F5344CB8AC3E}">
        <p14:creationId xmlns:p14="http://schemas.microsoft.com/office/powerpoint/2010/main" val="9585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wait a minute – where’s THE CLUSTER to process the data?”</a:t>
            </a:r>
            <a:endParaRPr lang="en-US" dirty="0"/>
          </a:p>
        </p:txBody>
      </p:sp>
      <p:sp>
        <p:nvSpPr>
          <p:cNvPr id="23" name="Content Placeholder 2"/>
          <p:cNvSpPr>
            <a:spLocks noGrp="1"/>
          </p:cNvSpPr>
          <p:nvPr>
            <p:ph idx="1"/>
          </p:nvPr>
        </p:nvSpPr>
        <p:spPr>
          <a:xfrm>
            <a:off x="304800" y="1115787"/>
            <a:ext cx="9692640" cy="4914900"/>
          </a:xfrm>
        </p:spPr>
        <p:txBody>
          <a:bodyPr/>
          <a:lstStyle/>
          <a:p>
            <a:pPr marL="342900" indent="-342900">
              <a:buFont typeface="Arial" charset="0"/>
              <a:buChar char="•"/>
            </a:pPr>
            <a:r>
              <a:rPr lang="en-US" b="1" dirty="0" smtClean="0">
                <a:latin typeface="Roboto" charset="0"/>
                <a:ea typeface="Roboto" charset="0"/>
                <a:cs typeface="Roboto" charset="0"/>
              </a:rPr>
              <a:t>No cluster needed – Build Apps, Not Clusters!</a:t>
            </a:r>
          </a:p>
          <a:p>
            <a:pPr marL="342900" indent="-342900">
              <a:buFont typeface="Arial" charset="0"/>
              <a:buChar char="•"/>
            </a:pPr>
            <a:r>
              <a:rPr lang="en-US" dirty="0" smtClean="0"/>
              <a:t>Unlearn bad habits: “do cool stuff with data ≠ must have cluster”</a:t>
            </a:r>
          </a:p>
        </p:txBody>
      </p:sp>
      <p:grpSp>
        <p:nvGrpSpPr>
          <p:cNvPr id="14" name="Group 13"/>
          <p:cNvGrpSpPr/>
          <p:nvPr/>
        </p:nvGrpSpPr>
        <p:grpSpPr>
          <a:xfrm>
            <a:off x="809562" y="2754291"/>
            <a:ext cx="1771615" cy="1673777"/>
            <a:chOff x="2081529" y="2629689"/>
            <a:chExt cx="1771615" cy="1673777"/>
          </a:xfrm>
        </p:grpSpPr>
        <p:pic>
          <p:nvPicPr>
            <p:cNvPr id="16" name="Picture 4" descr="ttp://images.apple.com/macbook-pro/images/overview_display_he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529" y="3259823"/>
              <a:ext cx="1771615" cy="104364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291206" y="2629689"/>
              <a:ext cx="1352259" cy="400110"/>
            </a:xfrm>
            <a:prstGeom prst="rect">
              <a:avLst/>
            </a:prstGeom>
            <a:solidFill>
              <a:schemeClr val="accent4"/>
            </a:solidFill>
          </p:spPr>
          <p:txBody>
            <a:bodyPr wrap="square" rtlCol="0">
              <a:spAutoFit/>
            </a:bodyPr>
            <a:lstStyle/>
            <a:p>
              <a:pPr algn="ctr"/>
              <a:r>
                <a:rPr lang="en-US" sz="2000">
                  <a:solidFill>
                    <a:schemeClr val="bg1"/>
                  </a:solidFill>
                  <a:latin typeface="Arial"/>
                  <a:cs typeface="Arial"/>
                </a:rPr>
                <a:t>Ok.</a:t>
              </a:r>
              <a:endParaRPr lang="en-US" sz="2000" dirty="0">
                <a:solidFill>
                  <a:schemeClr val="bg1"/>
                </a:solidFill>
                <a:latin typeface="Arial"/>
                <a:cs typeface="Arial"/>
              </a:endParaRPr>
            </a:p>
          </p:txBody>
        </p:sp>
      </p:grpSp>
      <p:grpSp>
        <p:nvGrpSpPr>
          <p:cNvPr id="18" name="Group 17"/>
          <p:cNvGrpSpPr/>
          <p:nvPr/>
        </p:nvGrpSpPr>
        <p:grpSpPr>
          <a:xfrm>
            <a:off x="2993372" y="2754291"/>
            <a:ext cx="1688929" cy="1799811"/>
            <a:chOff x="4265339" y="2629689"/>
            <a:chExt cx="1688929" cy="1799811"/>
          </a:xfrm>
        </p:grpSpPr>
        <p:pic>
          <p:nvPicPr>
            <p:cNvPr id="19" name="Picture 6" descr="http://dellexpert.ru/images/Dell_PowerEdge_R4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636" y="3781643"/>
              <a:ext cx="1663632" cy="6478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http://dellexpert.ru/images/Dell_PowerEdge_R4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339" y="3209267"/>
              <a:ext cx="1663632" cy="64785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421025" y="2629689"/>
              <a:ext cx="1352259" cy="400110"/>
            </a:xfrm>
            <a:prstGeom prst="rect">
              <a:avLst/>
            </a:prstGeom>
            <a:solidFill>
              <a:schemeClr val="accent4"/>
            </a:solidFill>
          </p:spPr>
          <p:txBody>
            <a:bodyPr wrap="square" rtlCol="0">
              <a:spAutoFit/>
            </a:bodyPr>
            <a:lstStyle/>
            <a:p>
              <a:pPr algn="ctr"/>
              <a:r>
                <a:rPr lang="en-US" sz="2000">
                  <a:solidFill>
                    <a:schemeClr val="bg1"/>
                  </a:solidFill>
                  <a:latin typeface="Arial"/>
                  <a:cs typeface="Arial"/>
                </a:rPr>
                <a:t>Ok.</a:t>
              </a:r>
              <a:endParaRPr lang="en-US" sz="2000" dirty="0">
                <a:solidFill>
                  <a:schemeClr val="bg1"/>
                </a:solidFill>
                <a:latin typeface="Arial"/>
                <a:cs typeface="Arial"/>
              </a:endParaRPr>
            </a:p>
          </p:txBody>
        </p:sp>
      </p:grpSp>
      <p:grpSp>
        <p:nvGrpSpPr>
          <p:cNvPr id="22" name="Group 21"/>
          <p:cNvGrpSpPr/>
          <p:nvPr/>
        </p:nvGrpSpPr>
        <p:grpSpPr>
          <a:xfrm>
            <a:off x="5069198" y="2754290"/>
            <a:ext cx="2548936" cy="2279750"/>
            <a:chOff x="6341166" y="2629689"/>
            <a:chExt cx="2548936" cy="2279750"/>
          </a:xfrm>
        </p:grpSpPr>
        <p:pic>
          <p:nvPicPr>
            <p:cNvPr id="24" name="Picture 8" descr="http://bigthinkingapplied.com/content/images/2015/03/Google-IDI_018-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166" y="3209267"/>
              <a:ext cx="2548936" cy="17001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939504" y="2629689"/>
              <a:ext cx="1352259" cy="400110"/>
            </a:xfrm>
            <a:prstGeom prst="rect">
              <a:avLst/>
            </a:prstGeom>
            <a:solidFill>
              <a:schemeClr val="accent4"/>
            </a:solidFill>
          </p:spPr>
          <p:txBody>
            <a:bodyPr wrap="square" rtlCol="0">
              <a:spAutoFit/>
            </a:bodyPr>
            <a:lstStyle/>
            <a:p>
              <a:pPr algn="ctr"/>
              <a:r>
                <a:rPr lang="en-US" sz="2000">
                  <a:solidFill>
                    <a:schemeClr val="bg1"/>
                  </a:solidFill>
                  <a:latin typeface="Arial"/>
                  <a:cs typeface="Arial"/>
                </a:rPr>
                <a:t>Ok.</a:t>
              </a:r>
              <a:endParaRPr lang="en-US" sz="2000" dirty="0">
                <a:solidFill>
                  <a:schemeClr val="bg1"/>
                </a:solidFill>
                <a:latin typeface="Arial"/>
                <a:cs typeface="Arial"/>
              </a:endParaRPr>
            </a:p>
          </p:txBody>
        </p:sp>
      </p:grpSp>
    </p:spTree>
    <p:extLst>
      <p:ext uri="{BB962C8B-B14F-4D97-AF65-F5344CB8AC3E}">
        <p14:creationId xmlns:p14="http://schemas.microsoft.com/office/powerpoint/2010/main" val="71549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benefits: decouple teams and roadmaps</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397" y="2914291"/>
            <a:ext cx="1595513" cy="2028403"/>
          </a:xfrm>
          <a:prstGeom prst="rect">
            <a:avLst/>
          </a:prstGeom>
        </p:spPr>
      </p:pic>
      <p:sp>
        <p:nvSpPr>
          <p:cNvPr id="8" name="TextBox 7"/>
          <p:cNvSpPr txBox="1"/>
          <p:nvPr/>
        </p:nvSpPr>
        <p:spPr>
          <a:xfrm>
            <a:off x="2125044" y="5144638"/>
            <a:ext cx="4225837" cy="646331"/>
          </a:xfrm>
          <a:prstGeom prst="rect">
            <a:avLst/>
          </a:prstGeom>
          <a:noFill/>
        </p:spPr>
        <p:txBody>
          <a:bodyPr wrap="none" rtlCol="0">
            <a:spAutoFit/>
          </a:bodyPr>
          <a:lstStyle/>
          <a:p>
            <a:pPr algn="ctr"/>
            <a:r>
              <a:rPr lang="en-US" b="1" dirty="0" smtClean="0">
                <a:latin typeface="Roboto" charset="0"/>
                <a:ea typeface="Roboto" charset="0"/>
                <a:cs typeface="Roboto" charset="0"/>
              </a:rPr>
              <a:t>Infrastructure Team</a:t>
            </a:r>
            <a:r>
              <a:rPr lang="en-US" dirty="0" smtClean="0"/>
              <a:t/>
            </a:r>
            <a:br>
              <a:rPr lang="en-US" dirty="0" smtClean="0"/>
            </a:br>
            <a:r>
              <a:rPr lang="en-US" dirty="0" smtClean="0"/>
              <a:t>(Kafka as a shared, multi-tenant service)</a:t>
            </a:r>
            <a:endParaRPr lang="en-US" dirty="0"/>
          </a:p>
        </p:txBody>
      </p:sp>
      <p:sp>
        <p:nvSpPr>
          <p:cNvPr id="19" name="Rounded Rectangle 18"/>
          <p:cNvSpPr/>
          <p:nvPr/>
        </p:nvSpPr>
        <p:spPr>
          <a:xfrm>
            <a:off x="786726" y="2845223"/>
            <a:ext cx="1419613" cy="920885"/>
          </a:xfrm>
          <a:prstGeom prst="round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Fraud detection</a:t>
            </a:r>
          </a:p>
          <a:p>
            <a:pPr algn="ctr"/>
            <a:r>
              <a:rPr lang="en-US" sz="1400" dirty="0" smtClean="0"/>
              <a:t>app</a:t>
            </a:r>
            <a:endParaRPr lang="en-US" sz="1400" dirty="0"/>
          </a:p>
        </p:txBody>
      </p:sp>
      <p:sp>
        <p:nvSpPr>
          <p:cNvPr id="9" name="TextBox 8"/>
          <p:cNvSpPr txBox="1"/>
          <p:nvPr/>
        </p:nvSpPr>
        <p:spPr>
          <a:xfrm>
            <a:off x="591476" y="2360456"/>
            <a:ext cx="1810111" cy="369332"/>
          </a:xfrm>
          <a:prstGeom prst="rect">
            <a:avLst/>
          </a:prstGeom>
          <a:noFill/>
        </p:spPr>
        <p:txBody>
          <a:bodyPr wrap="none" rtlCol="0">
            <a:spAutoFit/>
          </a:bodyPr>
          <a:lstStyle/>
          <a:p>
            <a:r>
              <a:rPr lang="en-US" b="1" smtClean="0">
                <a:latin typeface="Roboto" charset="0"/>
                <a:ea typeface="Roboto" charset="0"/>
                <a:cs typeface="Roboto" charset="0"/>
              </a:rPr>
              <a:t>Payments team</a:t>
            </a:r>
            <a:endParaRPr lang="en-US" b="1" dirty="0">
              <a:latin typeface="Roboto" charset="0"/>
              <a:ea typeface="Roboto" charset="0"/>
              <a:cs typeface="Roboto" charset="0"/>
            </a:endParaRPr>
          </a:p>
        </p:txBody>
      </p:sp>
      <p:sp>
        <p:nvSpPr>
          <p:cNvPr id="21" name="Rounded Rectangle 20"/>
          <p:cNvSpPr/>
          <p:nvPr/>
        </p:nvSpPr>
        <p:spPr>
          <a:xfrm>
            <a:off x="2655942" y="1428903"/>
            <a:ext cx="1419613" cy="920885"/>
          </a:xfrm>
          <a:prstGeom prst="roundRect">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In-App</a:t>
            </a:r>
            <a:br>
              <a:rPr lang="en-US" sz="1400" dirty="0" smtClean="0"/>
            </a:br>
            <a:r>
              <a:rPr lang="en-US" sz="1400" dirty="0" smtClean="0"/>
              <a:t>Recommendations app</a:t>
            </a:r>
            <a:endParaRPr lang="en-US" sz="1400" dirty="0"/>
          </a:p>
        </p:txBody>
      </p:sp>
      <p:sp>
        <p:nvSpPr>
          <p:cNvPr id="22" name="TextBox 21"/>
          <p:cNvSpPr txBox="1"/>
          <p:nvPr/>
        </p:nvSpPr>
        <p:spPr>
          <a:xfrm>
            <a:off x="2585504" y="967974"/>
            <a:ext cx="1478290" cy="369332"/>
          </a:xfrm>
          <a:prstGeom prst="rect">
            <a:avLst/>
          </a:prstGeom>
          <a:noFill/>
        </p:spPr>
        <p:txBody>
          <a:bodyPr wrap="none" rtlCol="0">
            <a:spAutoFit/>
          </a:bodyPr>
          <a:lstStyle/>
          <a:p>
            <a:r>
              <a:rPr lang="en-US" b="1" smtClean="0">
                <a:latin typeface="Roboto" charset="0"/>
                <a:ea typeface="Roboto" charset="0"/>
                <a:cs typeface="Roboto" charset="0"/>
              </a:rPr>
              <a:t>Mobile team</a:t>
            </a:r>
            <a:endParaRPr lang="en-US" b="1" dirty="0">
              <a:latin typeface="Roboto" charset="0"/>
              <a:ea typeface="Roboto" charset="0"/>
              <a:cs typeface="Roboto" charset="0"/>
            </a:endParaRPr>
          </a:p>
        </p:txBody>
      </p:sp>
      <p:sp>
        <p:nvSpPr>
          <p:cNvPr id="24" name="Rounded Rectangle 23"/>
          <p:cNvSpPr/>
          <p:nvPr/>
        </p:nvSpPr>
        <p:spPr>
          <a:xfrm>
            <a:off x="6708479" y="2849656"/>
            <a:ext cx="1419613" cy="920885"/>
          </a:xfrm>
          <a:prstGeom prst="round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Security</a:t>
            </a:r>
            <a:br>
              <a:rPr lang="en-US" sz="1400" dirty="0" smtClean="0"/>
            </a:br>
            <a:r>
              <a:rPr lang="en-US" sz="1400" dirty="0" smtClean="0"/>
              <a:t>Alerts</a:t>
            </a:r>
          </a:p>
          <a:p>
            <a:pPr algn="ctr"/>
            <a:r>
              <a:rPr lang="en-US" sz="1400" dirty="0" smtClean="0"/>
              <a:t>app</a:t>
            </a:r>
            <a:endParaRPr lang="en-US" sz="1400" dirty="0"/>
          </a:p>
        </p:txBody>
      </p:sp>
      <p:sp>
        <p:nvSpPr>
          <p:cNvPr id="25" name="TextBox 24"/>
          <p:cNvSpPr txBox="1"/>
          <p:nvPr/>
        </p:nvSpPr>
        <p:spPr>
          <a:xfrm>
            <a:off x="6463536" y="2377805"/>
            <a:ext cx="1909497" cy="369332"/>
          </a:xfrm>
          <a:prstGeom prst="rect">
            <a:avLst/>
          </a:prstGeom>
          <a:noFill/>
        </p:spPr>
        <p:txBody>
          <a:bodyPr wrap="none" rtlCol="0">
            <a:spAutoFit/>
          </a:bodyPr>
          <a:lstStyle/>
          <a:p>
            <a:r>
              <a:rPr lang="en-US" b="1" dirty="0" smtClean="0">
                <a:latin typeface="Roboto" charset="0"/>
                <a:ea typeface="Roboto" charset="0"/>
                <a:cs typeface="Roboto" charset="0"/>
              </a:rPr>
              <a:t>Operations team</a:t>
            </a:r>
            <a:endParaRPr lang="en-US" b="1" dirty="0">
              <a:latin typeface="Roboto" charset="0"/>
              <a:ea typeface="Roboto" charset="0"/>
              <a:cs typeface="Roboto" charset="0"/>
            </a:endParaRPr>
          </a:p>
        </p:txBody>
      </p:sp>
      <p:sp>
        <p:nvSpPr>
          <p:cNvPr id="26" name="Rounded Rectangle 25"/>
          <p:cNvSpPr/>
          <p:nvPr/>
        </p:nvSpPr>
        <p:spPr>
          <a:xfrm>
            <a:off x="4823691" y="1398333"/>
            <a:ext cx="1419613" cy="920885"/>
          </a:xfrm>
          <a:prstGeom prst="roundRect">
            <a:avLst/>
          </a:prstGeom>
          <a:solidFill>
            <a:srgbClr val="FFC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s-IS" sz="1400" dirty="0" smtClean="0"/>
              <a:t>...more apps...</a:t>
            </a:r>
            <a:endParaRPr lang="en-US" sz="1400" dirty="0"/>
          </a:p>
        </p:txBody>
      </p:sp>
      <p:sp>
        <p:nvSpPr>
          <p:cNvPr id="27" name="TextBox 26"/>
          <p:cNvSpPr txBox="1"/>
          <p:nvPr/>
        </p:nvSpPr>
        <p:spPr>
          <a:xfrm>
            <a:off x="4823690" y="945885"/>
            <a:ext cx="1419613" cy="369332"/>
          </a:xfrm>
          <a:prstGeom prst="rect">
            <a:avLst/>
          </a:prstGeom>
          <a:noFill/>
        </p:spPr>
        <p:txBody>
          <a:bodyPr wrap="square" rtlCol="0">
            <a:spAutoFit/>
          </a:bodyPr>
          <a:lstStyle/>
          <a:p>
            <a:pPr algn="ctr"/>
            <a:r>
              <a:rPr lang="en-US" b="1" dirty="0" smtClean="0">
                <a:latin typeface="Roboto" charset="0"/>
                <a:ea typeface="Roboto" charset="0"/>
                <a:cs typeface="Roboto" charset="0"/>
              </a:rPr>
              <a:t>...</a:t>
            </a:r>
            <a:endParaRPr lang="en-US" b="1" dirty="0">
              <a:latin typeface="Roboto" charset="0"/>
              <a:ea typeface="Roboto" charset="0"/>
              <a:cs typeface="Roboto" charset="0"/>
            </a:endParaRPr>
          </a:p>
        </p:txBody>
      </p:sp>
      <p:cxnSp>
        <p:nvCxnSpPr>
          <p:cNvPr id="28" name="Straight Arrow Connector 27"/>
          <p:cNvCxnSpPr/>
          <p:nvPr/>
        </p:nvCxnSpPr>
        <p:spPr>
          <a:xfrm>
            <a:off x="2366683" y="3471669"/>
            <a:ext cx="1044294" cy="17748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a:off x="3576438" y="2520396"/>
            <a:ext cx="186204" cy="48987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flipV="1">
            <a:off x="5003985" y="2532721"/>
            <a:ext cx="276407" cy="47755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V="1">
            <a:off x="5358989" y="3553595"/>
            <a:ext cx="1074084" cy="1517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81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Streams is a team player</a:t>
            </a:r>
            <a:endParaRPr lang="en-US" dirty="0"/>
          </a:p>
        </p:txBody>
      </p:sp>
      <p:pic>
        <p:nvPicPr>
          <p:cNvPr id="9" name="Picture 4" descr="ORKS ON DATA | made w/ Imgflip meme ma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124" y="1180265"/>
            <a:ext cx="5843752" cy="449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2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package and deploy my apps? How do I </a:t>
            </a:r>
            <a:r>
              <a:rPr lang="is-IS" dirty="0"/>
              <a:t>…?</a:t>
            </a:r>
            <a:endParaRPr lang="en-US" dirty="0"/>
          </a:p>
        </p:txBody>
      </p:sp>
      <p:sp>
        <p:nvSpPr>
          <p:cNvPr id="5" name="Content Placeholder 2"/>
          <p:cNvSpPr>
            <a:spLocks noGrp="1"/>
          </p:cNvSpPr>
          <p:nvPr>
            <p:ph idx="1"/>
          </p:nvPr>
        </p:nvSpPr>
        <p:spPr>
          <a:xfrm>
            <a:off x="228599" y="1028700"/>
            <a:ext cx="9870744" cy="1973807"/>
          </a:xfrm>
        </p:spPr>
        <p:txBody>
          <a:bodyPr>
            <a:normAutofit/>
          </a:bodyPr>
          <a:lstStyle/>
          <a:p>
            <a:pPr marL="342900" indent="-342900">
              <a:buFont typeface="Arial" charset="0"/>
              <a:buChar char="•"/>
            </a:pPr>
            <a:r>
              <a:rPr lang="en-US" b="1" dirty="0">
                <a:latin typeface="Roboto" charset="0"/>
                <a:ea typeface="Roboto" charset="0"/>
                <a:cs typeface="Roboto" charset="0"/>
              </a:rPr>
              <a:t>Whatever works for you.  Stick to what you/your company think is the best </a:t>
            </a:r>
            <a:r>
              <a:rPr lang="en-US" b="1" dirty="0" smtClean="0">
                <a:latin typeface="Roboto" charset="0"/>
                <a:ea typeface="Roboto" charset="0"/>
                <a:cs typeface="Roboto" charset="0"/>
              </a:rPr>
              <a:t>way.</a:t>
            </a:r>
          </a:p>
          <a:p>
            <a:pPr marL="342900" indent="-342900">
              <a:buFont typeface="Arial" charset="0"/>
              <a:buChar char="•"/>
            </a:pPr>
            <a:r>
              <a:rPr lang="en-US" dirty="0" smtClean="0"/>
              <a:t>Kafka Streams integrates well with what you already have.</a:t>
            </a:r>
          </a:p>
          <a:p>
            <a:pPr marL="342900" indent="-342900">
              <a:buFont typeface="Arial" charset="0"/>
              <a:buChar char="•"/>
            </a:pPr>
            <a:r>
              <a:rPr lang="en-US" dirty="0" smtClean="0"/>
              <a:t>Why</a:t>
            </a:r>
            <a:r>
              <a:rPr lang="en-US" dirty="0"/>
              <a:t>? Because an app that uses Kafka Streams is</a:t>
            </a:r>
            <a:r>
              <a:rPr lang="is-IS" dirty="0"/>
              <a:t>…</a:t>
            </a:r>
            <a:r>
              <a:rPr lang="en-US" dirty="0"/>
              <a:t>a normal Java app</a:t>
            </a:r>
            <a:r>
              <a:rPr lang="en-US" dirty="0" smtClean="0"/>
              <a:t>.</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4710" t="41627" r="4710" b="21659"/>
          <a:stretch/>
        </p:blipFill>
        <p:spPr>
          <a:xfrm>
            <a:off x="569382" y="2906972"/>
            <a:ext cx="8109867" cy="2465401"/>
          </a:xfrm>
          <a:prstGeom prst="rect">
            <a:avLst/>
          </a:prstGeom>
        </p:spPr>
      </p:pic>
    </p:spTree>
    <p:extLst>
      <p:ext uri="{BB962C8B-B14F-4D97-AF65-F5344CB8AC3E}">
        <p14:creationId xmlns:p14="http://schemas.microsoft.com/office/powerpoint/2010/main" val="165385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50878"/>
            <a:ext cx="12192000" cy="584775"/>
          </a:xfrm>
          <a:prstGeom prst="rect">
            <a:avLst/>
          </a:prstGeom>
          <a:noFill/>
        </p:spPr>
        <p:txBody>
          <a:bodyPr wrap="square" rtlCol="0">
            <a:spAutoFit/>
          </a:bodyPr>
          <a:lstStyle/>
          <a:p>
            <a:pPr algn="ctr"/>
            <a:r>
              <a:rPr lang="en-US" sz="3200" dirty="0" smtClean="0">
                <a:latin typeface="Roboto" charset="0"/>
                <a:ea typeface="Roboto" charset="0"/>
                <a:cs typeface="Roboto" charset="0"/>
              </a:rPr>
              <a:t>Tip: how to get your conference talk accepted</a:t>
            </a:r>
            <a:endParaRPr lang="en-US" sz="3200" dirty="0">
              <a:latin typeface="Roboto" charset="0"/>
              <a:ea typeface="Roboto" charset="0"/>
              <a:cs typeface="Roboto" charset="0"/>
            </a:endParaRPr>
          </a:p>
        </p:txBody>
      </p:sp>
      <p:sp>
        <p:nvSpPr>
          <p:cNvPr id="3" name="TextBox 2"/>
          <p:cNvSpPr txBox="1"/>
          <p:nvPr/>
        </p:nvSpPr>
        <p:spPr>
          <a:xfrm>
            <a:off x="1762836" y="2129050"/>
            <a:ext cx="8666327" cy="830997"/>
          </a:xfrm>
          <a:prstGeom prst="rect">
            <a:avLst/>
          </a:prstGeom>
          <a:solidFill>
            <a:schemeClr val="accent4"/>
          </a:solidFill>
        </p:spPr>
        <p:txBody>
          <a:bodyPr wrap="square" rtlCol="0">
            <a:spAutoFit/>
          </a:bodyPr>
          <a:lstStyle/>
          <a:p>
            <a:r>
              <a:rPr lang="en-US" sz="2400" b="1" dirty="0">
                <a:solidFill>
                  <a:schemeClr val="bg1"/>
                </a:solidFill>
                <a:latin typeface="Roboto" charset="0"/>
                <a:ea typeface="Roboto" charset="0"/>
                <a:cs typeface="Roboto" charset="0"/>
              </a:rPr>
              <a:t>“</a:t>
            </a:r>
            <a:r>
              <a:rPr lang="en-US" sz="2400" dirty="0">
                <a:solidFill>
                  <a:schemeClr val="bg1"/>
                </a:solidFill>
                <a:latin typeface="Roboto" charset="0"/>
                <a:ea typeface="Roboto" charset="0"/>
                <a:cs typeface="Roboto" charset="0"/>
              </a:rPr>
              <a:t>A</a:t>
            </a:r>
            <a:r>
              <a:rPr lang="en-US" sz="2400" b="1" dirty="0">
                <a:solidFill>
                  <a:schemeClr val="bg1"/>
                </a:solidFill>
                <a:latin typeface="Roboto" charset="0"/>
                <a:ea typeface="Roboto" charset="0"/>
                <a:cs typeface="Roboto" charset="0"/>
              </a:rPr>
              <a:t> #distributed, #</a:t>
            </a:r>
            <a:r>
              <a:rPr lang="en-US" sz="2400" b="1" dirty="0" err="1" smtClean="0">
                <a:solidFill>
                  <a:schemeClr val="bg1"/>
                </a:solidFill>
                <a:latin typeface="Roboto" charset="0"/>
                <a:ea typeface="Roboto" charset="0"/>
                <a:cs typeface="Roboto" charset="0"/>
              </a:rPr>
              <a:t>dockerized</a:t>
            </a:r>
            <a:r>
              <a:rPr lang="en-US" sz="2400" b="1" dirty="0" smtClean="0">
                <a:solidFill>
                  <a:schemeClr val="bg1"/>
                </a:solidFill>
                <a:latin typeface="Roboto" charset="0"/>
                <a:ea typeface="Roboto" charset="0"/>
                <a:cs typeface="Roboto" charset="0"/>
              </a:rPr>
              <a:t> #</a:t>
            </a:r>
            <a:r>
              <a:rPr lang="en-US" sz="2400" b="1" dirty="0" err="1" smtClean="0">
                <a:solidFill>
                  <a:schemeClr val="bg1"/>
                </a:solidFill>
                <a:latin typeface="Roboto" charset="0"/>
                <a:ea typeface="Roboto" charset="0"/>
                <a:cs typeface="Roboto" charset="0"/>
              </a:rPr>
              <a:t>scala</a:t>
            </a:r>
            <a:r>
              <a:rPr lang="en-US" sz="2400" b="1" dirty="0" smtClean="0">
                <a:solidFill>
                  <a:schemeClr val="bg1"/>
                </a:solidFill>
                <a:latin typeface="Roboto" charset="0"/>
                <a:ea typeface="Roboto" charset="0"/>
                <a:cs typeface="Roboto" charset="0"/>
              </a:rPr>
              <a:t> </a:t>
            </a:r>
            <a:r>
              <a:rPr lang="en-US" sz="2400" dirty="0" smtClean="0">
                <a:solidFill>
                  <a:schemeClr val="bg1"/>
                </a:solidFill>
                <a:latin typeface="Roboto" charset="0"/>
                <a:ea typeface="Roboto" charset="0"/>
                <a:cs typeface="Roboto" charset="0"/>
              </a:rPr>
              <a:t>application</a:t>
            </a:r>
            <a:r>
              <a:rPr lang="en-US" sz="2400" b="1" dirty="0" smtClean="0">
                <a:solidFill>
                  <a:schemeClr val="bg1"/>
                </a:solidFill>
                <a:latin typeface="Roboto" charset="0"/>
                <a:ea typeface="Roboto" charset="0"/>
                <a:cs typeface="Roboto" charset="0"/>
              </a:rPr>
              <a:t> </a:t>
            </a:r>
            <a:r>
              <a:rPr lang="en-US" sz="2400" dirty="0" smtClean="0">
                <a:solidFill>
                  <a:schemeClr val="bg1"/>
                </a:solidFill>
                <a:latin typeface="Roboto" charset="0"/>
                <a:ea typeface="Roboto" charset="0"/>
                <a:cs typeface="Roboto" charset="0"/>
              </a:rPr>
              <a:t>for</a:t>
            </a:r>
            <a:r>
              <a:rPr lang="en-US" sz="2400" b="1" dirty="0" smtClean="0">
                <a:solidFill>
                  <a:schemeClr val="bg1"/>
                </a:solidFill>
                <a:latin typeface="Roboto" charset="0"/>
                <a:ea typeface="Roboto" charset="0"/>
                <a:cs typeface="Roboto" charset="0"/>
              </a:rPr>
              <a:t> #</a:t>
            </a:r>
            <a:r>
              <a:rPr lang="en-US" sz="2400" b="1" dirty="0" err="1" smtClean="0">
                <a:solidFill>
                  <a:schemeClr val="bg1"/>
                </a:solidFill>
                <a:latin typeface="Roboto" charset="0"/>
                <a:ea typeface="Roboto" charset="0"/>
                <a:cs typeface="Roboto" charset="0"/>
              </a:rPr>
              <a:t>kafka</a:t>
            </a:r>
            <a:r>
              <a:rPr lang="en-US" sz="2400" b="1" dirty="0" smtClean="0">
                <a:solidFill>
                  <a:schemeClr val="bg1"/>
                </a:solidFill>
                <a:latin typeface="Roboto" charset="0"/>
                <a:ea typeface="Roboto" charset="0"/>
                <a:cs typeface="Roboto" charset="0"/>
              </a:rPr>
              <a:t/>
            </a:r>
            <a:br>
              <a:rPr lang="en-US" sz="2400" b="1" dirty="0" smtClean="0">
                <a:solidFill>
                  <a:schemeClr val="bg1"/>
                </a:solidFill>
                <a:latin typeface="Roboto" charset="0"/>
                <a:ea typeface="Roboto" charset="0"/>
                <a:cs typeface="Roboto" charset="0"/>
              </a:rPr>
            </a:br>
            <a:r>
              <a:rPr lang="en-US" sz="2400" b="1" dirty="0" smtClean="0">
                <a:solidFill>
                  <a:schemeClr val="bg1"/>
                </a:solidFill>
                <a:latin typeface="Roboto" charset="0"/>
                <a:ea typeface="Roboto" charset="0"/>
                <a:cs typeface="Roboto" charset="0"/>
              </a:rPr>
              <a:t> </a:t>
            </a:r>
            <a:r>
              <a:rPr lang="en-US" sz="2400" dirty="0" smtClean="0">
                <a:solidFill>
                  <a:schemeClr val="bg1"/>
                </a:solidFill>
                <a:latin typeface="Roboto" charset="0"/>
                <a:ea typeface="Roboto" charset="0"/>
                <a:cs typeface="Roboto" charset="0"/>
              </a:rPr>
              <a:t>to</a:t>
            </a:r>
            <a:r>
              <a:rPr lang="en-US" sz="2400" b="1" dirty="0" smtClean="0">
                <a:solidFill>
                  <a:schemeClr val="bg1"/>
                </a:solidFill>
                <a:latin typeface="Roboto" charset="0"/>
                <a:ea typeface="Roboto" charset="0"/>
                <a:cs typeface="Roboto" charset="0"/>
              </a:rPr>
              <a:t> </a:t>
            </a:r>
            <a:r>
              <a:rPr lang="en-US" sz="2400" dirty="0" smtClean="0">
                <a:solidFill>
                  <a:schemeClr val="bg1"/>
                </a:solidFill>
                <a:latin typeface="Roboto" charset="0"/>
                <a:ea typeface="Roboto" charset="0"/>
                <a:cs typeface="Roboto" charset="0"/>
              </a:rPr>
              <a:t>implement</a:t>
            </a:r>
            <a:r>
              <a:rPr lang="en-US" sz="2400" b="1" dirty="0" smtClean="0">
                <a:solidFill>
                  <a:schemeClr val="bg1"/>
                </a:solidFill>
                <a:latin typeface="Roboto" charset="0"/>
                <a:ea typeface="Roboto" charset="0"/>
                <a:cs typeface="Roboto" charset="0"/>
              </a:rPr>
              <a:t> </a:t>
            </a:r>
            <a:r>
              <a:rPr lang="en-US" sz="2400" b="1" dirty="0">
                <a:solidFill>
                  <a:schemeClr val="bg1"/>
                </a:solidFill>
                <a:latin typeface="Roboto" charset="0"/>
                <a:ea typeface="Roboto" charset="0"/>
                <a:cs typeface="Roboto" charset="0"/>
              </a:rPr>
              <a:t>#reactive #</a:t>
            </a:r>
            <a:r>
              <a:rPr lang="en-US" sz="2400" b="1" dirty="0" err="1" smtClean="0">
                <a:solidFill>
                  <a:schemeClr val="bg1"/>
                </a:solidFill>
                <a:latin typeface="Roboto" charset="0"/>
                <a:ea typeface="Roboto" charset="0"/>
                <a:cs typeface="Roboto" charset="0"/>
              </a:rPr>
              <a:t>microservices</a:t>
            </a:r>
            <a:r>
              <a:rPr lang="en-US" sz="2400" dirty="0" smtClean="0">
                <a:solidFill>
                  <a:schemeClr val="bg1"/>
                </a:solidFill>
                <a:latin typeface="Roboto" charset="0"/>
                <a:ea typeface="Roboto" charset="0"/>
                <a:cs typeface="Roboto" charset="0"/>
              </a:rPr>
              <a:t>, running on </a:t>
            </a:r>
            <a:r>
              <a:rPr lang="en-US" sz="2400" b="1" dirty="0" smtClean="0">
                <a:solidFill>
                  <a:schemeClr val="bg1"/>
                </a:solidFill>
                <a:latin typeface="Roboto" charset="0"/>
                <a:ea typeface="Roboto" charset="0"/>
                <a:cs typeface="Roboto" charset="0"/>
              </a:rPr>
              <a:t>#</a:t>
            </a:r>
            <a:r>
              <a:rPr lang="en-US" sz="2400" b="1" dirty="0" err="1" smtClean="0">
                <a:solidFill>
                  <a:schemeClr val="bg1"/>
                </a:solidFill>
                <a:latin typeface="Roboto" charset="0"/>
                <a:ea typeface="Roboto" charset="0"/>
                <a:cs typeface="Roboto" charset="0"/>
              </a:rPr>
              <a:t>mesos</a:t>
            </a:r>
            <a:r>
              <a:rPr lang="en-US" sz="2400" b="1" dirty="0" smtClean="0">
                <a:solidFill>
                  <a:schemeClr val="bg1"/>
                </a:solidFill>
                <a:latin typeface="Roboto" charset="0"/>
                <a:ea typeface="Roboto" charset="0"/>
                <a:cs typeface="Roboto" charset="0"/>
              </a:rPr>
              <a:t>.”</a:t>
            </a:r>
            <a:endParaRPr lang="en-US" sz="2400" b="1"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3729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15"/>
          <p:cNvPicPr preferRelativeResize="0"/>
          <p:nvPr/>
        </p:nvPicPr>
        <p:blipFill rotWithShape="1">
          <a:blip r:embed="rId3" cstate="screen">
            <a:alphaModFix amt="9000"/>
            <a:duotone>
              <a:schemeClr val="bg2">
                <a:shade val="45000"/>
                <a:satMod val="135000"/>
              </a:schemeClr>
              <a:prstClr val="white"/>
            </a:duotone>
            <a:extLst>
              <a:ext uri="{28A0092B-C50C-407E-A947-70E740481C1C}">
                <a14:useLocalDpi xmlns:a14="http://schemas.microsoft.com/office/drawing/2010/main"/>
              </a:ext>
            </a:extLst>
          </a:blip>
          <a:srcRect l="31614" t="18273" r="28884" b="19586"/>
          <a:stretch/>
        </p:blipFill>
        <p:spPr>
          <a:xfrm>
            <a:off x="90349" y="888999"/>
            <a:ext cx="3213101" cy="5054601"/>
          </a:xfrm>
          <a:prstGeom prst="rect">
            <a:avLst/>
          </a:prstGeom>
          <a:noFill/>
          <a:ln>
            <a:noFill/>
          </a:ln>
        </p:spPr>
      </p:pic>
      <p:sp>
        <p:nvSpPr>
          <p:cNvPr id="5" name="Shape 398"/>
          <p:cNvSpPr txBox="1">
            <a:spLocks/>
          </p:cNvSpPr>
          <p:nvPr/>
        </p:nvSpPr>
        <p:spPr>
          <a:xfrm>
            <a:off x="318952" y="2501851"/>
            <a:ext cx="5484948" cy="1754099"/>
          </a:xfrm>
          <a:prstGeom prst="rect">
            <a:avLst/>
          </a:prstGeom>
          <a:noFill/>
          <a:ln>
            <a:noFill/>
          </a:ln>
        </p:spPr>
        <p:txBody>
          <a:bodyPr vert="horz" lIns="91425" tIns="91425" rIns="91425" bIns="91425" rtlCol="0" anchor="ctr" anchorCtr="0">
            <a:noAutofit/>
          </a:bodyPr>
          <a:lstStyle>
            <a:lvl1pPr algn="l" defTabSz="914400" rtl="0" eaLnBrk="1" latinLnBrk="0" hangingPunct="1">
              <a:lnSpc>
                <a:spcPct val="90000"/>
              </a:lnSpc>
              <a:spcBef>
                <a:spcPct val="0"/>
              </a:spcBef>
              <a:buNone/>
              <a:defRPr sz="2800" kern="1200" baseline="0">
                <a:solidFill>
                  <a:schemeClr val="bg1"/>
                </a:solidFill>
                <a:latin typeface="+mj-lt"/>
                <a:ea typeface="+mj-ea"/>
                <a:cs typeface="+mj-cs"/>
              </a:defRPr>
            </a:lvl1pPr>
          </a:lstStyle>
          <a:p>
            <a:pPr>
              <a:buSzPct val="25000"/>
            </a:pPr>
            <a:r>
              <a:rPr lang="en-US" sz="4000" dirty="0" smtClean="0">
                <a:solidFill>
                  <a:schemeClr val="tx1"/>
                </a:solidFill>
              </a:rPr>
              <a:t>Available </a:t>
            </a:r>
            <a:r>
              <a:rPr lang="en-US" sz="4000" b="1" dirty="0" smtClean="0">
                <a:solidFill>
                  <a:schemeClr val="accent1"/>
                </a:solidFill>
                <a:latin typeface="Roboto" pitchFamily="2" charset="0"/>
                <a:ea typeface="Roboto" pitchFamily="2" charset="0"/>
              </a:rPr>
              <a:t>APIs</a:t>
            </a:r>
            <a:endParaRPr lang="en-US" sz="4000" dirty="0">
              <a:solidFill>
                <a:schemeClr val="tx1"/>
              </a:solidFill>
            </a:endParaRPr>
          </a:p>
        </p:txBody>
      </p:sp>
    </p:spTree>
    <p:extLst>
      <p:ext uri="{BB962C8B-B14F-4D97-AF65-F5344CB8AC3E}">
        <p14:creationId xmlns:p14="http://schemas.microsoft.com/office/powerpoint/2010/main" val="132742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API is but the tip of the iceberg</a:t>
            </a:r>
            <a:endParaRPr lang="en-US" dirty="0"/>
          </a:p>
        </p:txBody>
      </p:sp>
      <p:pic>
        <p:nvPicPr>
          <p:cNvPr id="3074" name="Picture 2" descr="ttps://wallpaperscraft.com/image/glacier_iceberg_under_water_14926_3840x2160.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39" r="14893"/>
          <a:stretch/>
        </p:blipFill>
        <p:spPr bwMode="auto">
          <a:xfrm>
            <a:off x="2721429" y="898073"/>
            <a:ext cx="6922278" cy="51917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15693" y="1235493"/>
            <a:ext cx="1514676" cy="400110"/>
          </a:xfrm>
          <a:prstGeom prst="rect">
            <a:avLst/>
          </a:prstGeom>
          <a:solidFill>
            <a:schemeClr val="accent1"/>
          </a:solidFill>
        </p:spPr>
        <p:txBody>
          <a:bodyPr wrap="square" rtlCol="0">
            <a:spAutoFit/>
          </a:bodyPr>
          <a:lstStyle/>
          <a:p>
            <a:r>
              <a:rPr lang="en-US" sz="2000">
                <a:solidFill>
                  <a:schemeClr val="bg1"/>
                </a:solidFill>
                <a:latin typeface="Arial"/>
                <a:cs typeface="Arial"/>
              </a:rPr>
              <a:t>API, coding</a:t>
            </a:r>
            <a:endParaRPr lang="en-US" sz="2000" dirty="0">
              <a:solidFill>
                <a:schemeClr val="bg1"/>
              </a:solidFill>
              <a:latin typeface="Arial"/>
              <a:cs typeface="Arial"/>
            </a:endParaRPr>
          </a:p>
        </p:txBody>
      </p:sp>
      <p:sp>
        <p:nvSpPr>
          <p:cNvPr id="8" name="TextBox 7"/>
          <p:cNvSpPr txBox="1"/>
          <p:nvPr/>
        </p:nvSpPr>
        <p:spPr>
          <a:xfrm>
            <a:off x="3147699" y="4404092"/>
            <a:ext cx="1939507"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Org. </a:t>
            </a:r>
            <a:r>
              <a:rPr lang="en-US" sz="2000" dirty="0" smtClean="0">
                <a:solidFill>
                  <a:schemeClr val="bg1"/>
                </a:solidFill>
                <a:latin typeface="Arial"/>
                <a:cs typeface="Arial"/>
              </a:rPr>
              <a:t>processes</a:t>
            </a:r>
            <a:endParaRPr lang="en-US" sz="2000" dirty="0">
              <a:solidFill>
                <a:schemeClr val="bg1"/>
              </a:solidFill>
              <a:latin typeface="Arial"/>
              <a:cs typeface="Arial"/>
            </a:endParaRPr>
          </a:p>
        </p:txBody>
      </p:sp>
      <p:grpSp>
        <p:nvGrpSpPr>
          <p:cNvPr id="12" name="Group 11"/>
          <p:cNvGrpSpPr/>
          <p:nvPr/>
        </p:nvGrpSpPr>
        <p:grpSpPr>
          <a:xfrm>
            <a:off x="6293223" y="1235493"/>
            <a:ext cx="2724653" cy="4729878"/>
            <a:chOff x="4769223" y="864912"/>
            <a:chExt cx="2724653" cy="5463889"/>
          </a:xfrm>
        </p:grpSpPr>
        <p:cxnSp>
          <p:nvCxnSpPr>
            <p:cNvPr id="10" name="Straight Arrow Connector 9"/>
            <p:cNvCxnSpPr/>
            <p:nvPr/>
          </p:nvCxnSpPr>
          <p:spPr>
            <a:xfrm>
              <a:off x="4769224" y="864912"/>
              <a:ext cx="0" cy="5463889"/>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9223" y="3218962"/>
              <a:ext cx="2724653" cy="462201"/>
            </a:xfrm>
            <a:prstGeom prst="rect">
              <a:avLst/>
            </a:prstGeom>
            <a:solidFill>
              <a:schemeClr val="accent1"/>
            </a:solidFill>
          </p:spPr>
          <p:txBody>
            <a:bodyPr wrap="square" rtlCol="0">
              <a:spAutoFit/>
            </a:bodyPr>
            <a:lstStyle/>
            <a:p>
              <a:r>
                <a:rPr lang="en-US" sz="2000" dirty="0" smtClean="0">
                  <a:solidFill>
                    <a:schemeClr val="bg1"/>
                  </a:solidFill>
                  <a:latin typeface="Arial"/>
                  <a:cs typeface="Arial"/>
                </a:rPr>
                <a:t>Reality™</a:t>
              </a:r>
              <a:endParaRPr lang="en-US" sz="2000" dirty="0">
                <a:solidFill>
                  <a:schemeClr val="bg1"/>
                </a:solidFill>
                <a:latin typeface="Arial"/>
                <a:cs typeface="Arial"/>
              </a:endParaRPr>
            </a:p>
          </p:txBody>
        </p:sp>
      </p:grpSp>
      <p:sp>
        <p:nvSpPr>
          <p:cNvPr id="9" name="TextBox 8"/>
          <p:cNvSpPr txBox="1"/>
          <p:nvPr/>
        </p:nvSpPr>
        <p:spPr>
          <a:xfrm>
            <a:off x="4242718" y="2945403"/>
            <a:ext cx="1571542"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Deployment</a:t>
            </a:r>
            <a:endParaRPr lang="en-US" sz="2000" dirty="0">
              <a:solidFill>
                <a:schemeClr val="bg1"/>
              </a:solidFill>
              <a:latin typeface="Arial"/>
              <a:cs typeface="Arial"/>
            </a:endParaRPr>
          </a:p>
        </p:txBody>
      </p:sp>
      <p:sp>
        <p:nvSpPr>
          <p:cNvPr id="11" name="TextBox 10"/>
          <p:cNvSpPr txBox="1"/>
          <p:nvPr/>
        </p:nvSpPr>
        <p:spPr>
          <a:xfrm>
            <a:off x="2969766" y="3547289"/>
            <a:ext cx="1436144"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Operations</a:t>
            </a:r>
            <a:endParaRPr lang="en-US" sz="2000" dirty="0">
              <a:solidFill>
                <a:schemeClr val="bg1"/>
              </a:solidFill>
              <a:latin typeface="Arial"/>
              <a:cs typeface="Arial"/>
            </a:endParaRPr>
          </a:p>
        </p:txBody>
      </p:sp>
      <p:sp>
        <p:nvSpPr>
          <p:cNvPr id="14" name="TextBox 13"/>
          <p:cNvSpPr txBox="1"/>
          <p:nvPr/>
        </p:nvSpPr>
        <p:spPr>
          <a:xfrm>
            <a:off x="4602678" y="3785760"/>
            <a:ext cx="1211582"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Security</a:t>
            </a:r>
            <a:endParaRPr lang="en-US" sz="2000" dirty="0">
              <a:solidFill>
                <a:schemeClr val="bg1"/>
              </a:solidFill>
              <a:latin typeface="Arial"/>
              <a:cs typeface="Arial"/>
            </a:endParaRPr>
          </a:p>
        </p:txBody>
      </p:sp>
      <p:sp>
        <p:nvSpPr>
          <p:cNvPr id="15" name="TextBox 14"/>
          <p:cNvSpPr txBox="1"/>
          <p:nvPr/>
        </p:nvSpPr>
        <p:spPr>
          <a:xfrm>
            <a:off x="3731662" y="5489560"/>
            <a:ext cx="1348495" cy="400110"/>
          </a:xfrm>
          <a:prstGeom prst="rect">
            <a:avLst/>
          </a:prstGeom>
          <a:solidFill>
            <a:schemeClr val="accent1"/>
          </a:solidFill>
        </p:spPr>
        <p:txBody>
          <a:bodyPr wrap="square" rtlCol="0">
            <a:spAutoFit/>
          </a:bodyPr>
          <a:lstStyle/>
          <a:p>
            <a:pPr algn="ctr"/>
            <a:r>
              <a:rPr lang="is-IS" sz="2000" smtClean="0">
                <a:solidFill>
                  <a:schemeClr val="bg1"/>
                </a:solidFill>
                <a:latin typeface="Arial"/>
                <a:cs typeface="Arial"/>
              </a:rPr>
              <a:t>…</a:t>
            </a:r>
            <a:endParaRPr lang="en-US" sz="2000" dirty="0">
              <a:solidFill>
                <a:schemeClr val="bg1"/>
              </a:solidFill>
              <a:latin typeface="Arial"/>
              <a:cs typeface="Arial"/>
            </a:endParaRPr>
          </a:p>
        </p:txBody>
      </p:sp>
      <p:sp>
        <p:nvSpPr>
          <p:cNvPr id="16" name="TextBox 15"/>
          <p:cNvSpPr txBox="1"/>
          <p:nvPr/>
        </p:nvSpPr>
        <p:spPr>
          <a:xfrm>
            <a:off x="3094058" y="2336094"/>
            <a:ext cx="1641357"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Architecture</a:t>
            </a:r>
            <a:endParaRPr lang="en-US" sz="2000" dirty="0">
              <a:solidFill>
                <a:schemeClr val="bg1"/>
              </a:solidFill>
              <a:latin typeface="Arial"/>
              <a:cs typeface="Arial"/>
            </a:endParaRPr>
          </a:p>
        </p:txBody>
      </p:sp>
      <p:sp>
        <p:nvSpPr>
          <p:cNvPr id="17" name="TextBox 16"/>
          <p:cNvSpPr txBox="1"/>
          <p:nvPr/>
        </p:nvSpPr>
        <p:spPr>
          <a:xfrm>
            <a:off x="4784550" y="4952404"/>
            <a:ext cx="1436144"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Debugging</a:t>
            </a:r>
            <a:endParaRPr lang="en-US" sz="2000" dirty="0">
              <a:solidFill>
                <a:schemeClr val="bg1"/>
              </a:solidFill>
              <a:latin typeface="Arial"/>
              <a:cs typeface="Arial"/>
            </a:endParaRPr>
          </a:p>
        </p:txBody>
      </p:sp>
    </p:spTree>
    <p:extLst>
      <p:ext uri="{BB962C8B-B14F-4D97-AF65-F5344CB8AC3E}">
        <p14:creationId xmlns:p14="http://schemas.microsoft.com/office/powerpoint/2010/main" val="147602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Streams?</a:t>
            </a:r>
            <a:endParaRPr lang="en-US" dirty="0"/>
          </a:p>
        </p:txBody>
      </p:sp>
      <p:sp>
        <p:nvSpPr>
          <p:cNvPr id="3" name="Content Placeholder 2"/>
          <p:cNvSpPr>
            <a:spLocks noGrp="1"/>
          </p:cNvSpPr>
          <p:nvPr>
            <p:ph idx="1"/>
          </p:nvPr>
        </p:nvSpPr>
        <p:spPr/>
        <p:txBody>
          <a:bodyPr>
            <a:normAutofit/>
          </a:bodyPr>
          <a:lstStyle/>
          <a:p>
            <a:pPr marL="342900" indent="-342900">
              <a:buFont typeface="Arial" charset="0"/>
              <a:buChar char="•"/>
            </a:pPr>
            <a:r>
              <a:rPr lang="en-US" b="1" dirty="0" smtClean="0">
                <a:latin typeface="Roboto" charset="0"/>
                <a:ea typeface="Roboto" charset="0"/>
                <a:cs typeface="Roboto" charset="0"/>
              </a:rPr>
              <a:t>“The easiest way to process data in Kafka.”</a:t>
            </a:r>
          </a:p>
          <a:p>
            <a:pPr marL="342900" indent="-342900">
              <a:buFont typeface="Arial" charset="0"/>
              <a:buChar char="•"/>
            </a:pPr>
            <a:endParaRPr lang="en-US" b="1" dirty="0" smtClean="0">
              <a:latin typeface="Roboto" charset="0"/>
              <a:ea typeface="Roboto" charset="0"/>
              <a:cs typeface="Roboto" charset="0"/>
            </a:endParaRPr>
          </a:p>
          <a:p>
            <a:pPr marL="342900" indent="-342900">
              <a:buFont typeface="Arial" charset="0"/>
              <a:buChar char="•"/>
            </a:pPr>
            <a:r>
              <a:rPr lang="en-US" b="1" dirty="0" smtClean="0">
                <a:latin typeface="Roboto" charset="0"/>
                <a:ea typeface="Roboto" charset="0"/>
                <a:cs typeface="Roboto" charset="0"/>
              </a:rPr>
              <a:t>The built-in processing engine of Apache Kafka since 0.10+ (May 2016)</a:t>
            </a:r>
          </a:p>
          <a:p>
            <a:pPr marL="857250" lvl="1" indent="-342900">
              <a:buFont typeface="Arial" charset="0"/>
              <a:buChar char="•"/>
            </a:pPr>
            <a:r>
              <a:rPr lang="en-US" dirty="0" smtClean="0"/>
              <a:t>Is </a:t>
            </a:r>
            <a:r>
              <a:rPr lang="en-US" dirty="0"/>
              <a:t>a powerful yet easy-to use </a:t>
            </a:r>
            <a:r>
              <a:rPr lang="en-US" b="1" dirty="0" smtClean="0">
                <a:latin typeface="Roboto" charset="0"/>
                <a:ea typeface="Roboto" charset="0"/>
                <a:cs typeface="Roboto" charset="0"/>
              </a:rPr>
              <a:t>client library </a:t>
            </a:r>
            <a:r>
              <a:rPr lang="en-US" dirty="0"/>
              <a:t>to build stream processing </a:t>
            </a:r>
            <a:r>
              <a:rPr lang="en-US" b="1" dirty="0">
                <a:latin typeface="Roboto" charset="0"/>
                <a:ea typeface="Roboto" charset="0"/>
                <a:cs typeface="Roboto" charset="0"/>
              </a:rPr>
              <a:t>applications</a:t>
            </a:r>
          </a:p>
          <a:p>
            <a:pPr marL="857250" lvl="1" indent="-342900">
              <a:buFont typeface="Arial" charset="0"/>
              <a:buChar char="•"/>
            </a:pPr>
            <a:r>
              <a:rPr lang="en-US" dirty="0"/>
              <a:t>Just a few thousands lines of code, which you can read in an </a:t>
            </a:r>
            <a:r>
              <a:rPr lang="en-US" dirty="0" smtClean="0"/>
              <a:t>afternoon</a:t>
            </a:r>
          </a:p>
          <a:p>
            <a:pPr marL="857250" lvl="1" indent="-342900">
              <a:buFont typeface="Arial" charset="0"/>
              <a:buChar char="•"/>
            </a:pPr>
            <a:r>
              <a:rPr lang="en-US" u="sng" dirty="0" smtClean="0">
                <a:solidFill>
                  <a:schemeClr val="accent4"/>
                </a:solidFill>
              </a:rPr>
              <a:t>https</a:t>
            </a:r>
            <a:r>
              <a:rPr lang="en-US" u="sng" dirty="0">
                <a:solidFill>
                  <a:schemeClr val="accent4"/>
                </a:solidFill>
              </a:rPr>
              <a:t>://</a:t>
            </a:r>
            <a:r>
              <a:rPr lang="en-US" u="sng" dirty="0" err="1">
                <a:solidFill>
                  <a:schemeClr val="accent4"/>
                </a:solidFill>
              </a:rPr>
              <a:t>github.com</a:t>
            </a:r>
            <a:r>
              <a:rPr lang="en-US" u="sng" dirty="0">
                <a:solidFill>
                  <a:schemeClr val="accent4"/>
                </a:solidFill>
              </a:rPr>
              <a:t>/apache/</a:t>
            </a:r>
            <a:r>
              <a:rPr lang="en-US" u="sng" dirty="0" err="1">
                <a:solidFill>
                  <a:schemeClr val="accent4"/>
                </a:solidFill>
              </a:rPr>
              <a:t>kafka</a:t>
            </a:r>
            <a:r>
              <a:rPr lang="en-US" u="sng" dirty="0">
                <a:solidFill>
                  <a:schemeClr val="accent4"/>
                </a:solidFill>
              </a:rPr>
              <a:t>/tree/trunk/streams</a:t>
            </a:r>
          </a:p>
          <a:p>
            <a:pPr marL="342900" indent="-342900">
              <a:buFont typeface="Arial" charset="0"/>
              <a:buChar char="•"/>
            </a:pPr>
            <a:endParaRPr lang="en-US" dirty="0" smtClean="0"/>
          </a:p>
          <a:p>
            <a:pPr marL="342900" indent="-342900">
              <a:buFont typeface="Arial" charset="0"/>
              <a:buChar char="•"/>
            </a:pPr>
            <a:r>
              <a:rPr lang="en-US" b="1" dirty="0" smtClean="0">
                <a:latin typeface="Roboto" charset="0"/>
                <a:ea typeface="Roboto" charset="0"/>
                <a:cs typeface="Roboto" charset="0"/>
              </a:rPr>
              <a:t>Build Apps, Not </a:t>
            </a:r>
            <a:r>
              <a:rPr lang="en-US" b="1" dirty="0">
                <a:latin typeface="Roboto" charset="0"/>
                <a:ea typeface="Roboto" charset="0"/>
                <a:cs typeface="Roboto" charset="0"/>
              </a:rPr>
              <a:t>C</a:t>
            </a:r>
            <a:r>
              <a:rPr lang="en-US" b="1" dirty="0" smtClean="0">
                <a:latin typeface="Roboto" charset="0"/>
                <a:ea typeface="Roboto" charset="0"/>
                <a:cs typeface="Roboto" charset="0"/>
              </a:rPr>
              <a:t>lusters</a:t>
            </a:r>
          </a:p>
          <a:p>
            <a:pPr marL="857250" lvl="1" indent="-342900">
              <a:buFont typeface="Arial" charset="0"/>
              <a:buChar char="•"/>
            </a:pPr>
            <a:r>
              <a:rPr lang="en-US" dirty="0" smtClean="0">
                <a:ea typeface="Roboto" charset="0"/>
                <a:cs typeface="Roboto" charset="0"/>
              </a:rPr>
              <a:t>Move stream processing out of Big Data niche into mainstream application development</a:t>
            </a:r>
          </a:p>
          <a:p>
            <a:pPr marL="857250" lvl="1" indent="-342900">
              <a:buFont typeface="Arial" charset="0"/>
              <a:buChar char="•"/>
            </a:pPr>
            <a:r>
              <a:rPr lang="en-US" dirty="0" smtClean="0">
                <a:ea typeface="Roboto" charset="0"/>
                <a:cs typeface="Roboto" charset="0"/>
              </a:rPr>
              <a:t>Apps are standard Java applications that run on client machines</a:t>
            </a:r>
          </a:p>
          <a:p>
            <a:pPr marL="857250" lvl="1" indent="-342900">
              <a:buFont typeface="Arial" charset="0"/>
              <a:buChar char="•"/>
            </a:pPr>
            <a:r>
              <a:rPr lang="en-US" dirty="0" smtClean="0">
                <a:ea typeface="Roboto" charset="0"/>
                <a:cs typeface="Roboto" charset="0"/>
              </a:rPr>
              <a:t>Apps are also: highly scalable, elastic, distributed, fault-tolerant, secure, stateful, and more</a:t>
            </a:r>
          </a:p>
        </p:txBody>
      </p:sp>
    </p:spTree>
    <p:extLst>
      <p:ext uri="{BB962C8B-B14F-4D97-AF65-F5344CB8AC3E}">
        <p14:creationId xmlns:p14="http://schemas.microsoft.com/office/powerpoint/2010/main" val="185416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Arial" charset="0"/>
              <a:buChar char="•"/>
            </a:pPr>
            <a:r>
              <a:rPr lang="en-US" dirty="0"/>
              <a:t>API option 1: Kafka Streams DSL (declarative)</a:t>
            </a:r>
          </a:p>
        </p:txBody>
      </p:sp>
      <p:sp>
        <p:nvSpPr>
          <p:cNvPr id="4" name="TextBox 3"/>
          <p:cNvSpPr txBox="1"/>
          <p:nvPr/>
        </p:nvSpPr>
        <p:spPr>
          <a:xfrm>
            <a:off x="304800" y="1233210"/>
            <a:ext cx="5960918" cy="4801314"/>
          </a:xfrm>
          <a:prstGeom prst="rect">
            <a:avLst/>
          </a:prstGeom>
          <a:solidFill>
            <a:schemeClr val="tx1">
              <a:lumMod val="85000"/>
              <a:lumOff val="15000"/>
            </a:schemeClr>
          </a:solidFill>
        </p:spPr>
        <p:txBody>
          <a:bodyPr wrap="square" rtlCol="0">
            <a:spAutoFit/>
          </a:bodyPr>
          <a:lstStyle/>
          <a:p>
            <a:r>
              <a:rPr lang="en-US" sz="1700" dirty="0">
                <a:solidFill>
                  <a:srgbClr val="92D050"/>
                </a:solidFill>
                <a:latin typeface="Consolas" charset="0"/>
                <a:ea typeface="Consolas" charset="0"/>
                <a:cs typeface="Consolas" charset="0"/>
              </a:rPr>
              <a:t>KStream</a:t>
            </a:r>
            <a:r>
              <a:rPr lang="en-US" sz="1700" dirty="0">
                <a:solidFill>
                  <a:schemeClr val="bg1"/>
                </a:solidFill>
                <a:latin typeface="Consolas" charset="0"/>
                <a:ea typeface="Consolas" charset="0"/>
                <a:cs typeface="Consolas" charset="0"/>
              </a:rPr>
              <a:t>&lt;Integer, Integer&gt; input </a:t>
            </a:r>
            <a:r>
              <a:rPr lang="en-US" sz="1700" dirty="0" smtClean="0">
                <a:solidFill>
                  <a:schemeClr val="bg1"/>
                </a:solidFill>
                <a:latin typeface="Consolas" charset="0"/>
                <a:ea typeface="Consolas" charset="0"/>
                <a:cs typeface="Consolas" charset="0"/>
              </a:rPr>
              <a:t>=</a:t>
            </a:r>
            <a:br>
              <a:rPr lang="en-US" sz="1700" dirty="0" smtClean="0">
                <a:solidFill>
                  <a:schemeClr val="bg1"/>
                </a:solidFill>
                <a:latin typeface="Consolas" charset="0"/>
                <a:ea typeface="Consolas" charset="0"/>
                <a:cs typeface="Consolas" charset="0"/>
              </a:rPr>
            </a:br>
            <a:r>
              <a:rPr lang="en-US" sz="1700" dirty="0" smtClean="0">
                <a:solidFill>
                  <a:schemeClr val="bg1"/>
                </a:solidFill>
                <a:latin typeface="Consolas" charset="0"/>
                <a:ea typeface="Consolas" charset="0"/>
                <a:cs typeface="Consolas" charset="0"/>
              </a:rPr>
              <a:t>    </a:t>
            </a:r>
            <a:r>
              <a:rPr lang="en-US" sz="1700" dirty="0" err="1" smtClean="0">
                <a:solidFill>
                  <a:schemeClr val="bg1"/>
                </a:solidFill>
                <a:latin typeface="Consolas" charset="0"/>
                <a:ea typeface="Consolas" charset="0"/>
                <a:cs typeface="Consolas" charset="0"/>
              </a:rPr>
              <a:t>builder.</a:t>
            </a:r>
            <a:r>
              <a:rPr lang="en-US" sz="1700" dirty="0" err="1" smtClean="0">
                <a:solidFill>
                  <a:srgbClr val="FFFF00"/>
                </a:solidFill>
                <a:latin typeface="Consolas" charset="0"/>
                <a:ea typeface="Consolas" charset="0"/>
                <a:cs typeface="Consolas" charset="0"/>
              </a:rPr>
              <a:t>stream</a:t>
            </a:r>
            <a:r>
              <a:rPr lang="en-US" sz="1700" dirty="0">
                <a:solidFill>
                  <a:schemeClr val="bg1"/>
                </a:solidFill>
                <a:latin typeface="Consolas" charset="0"/>
                <a:ea typeface="Consolas" charset="0"/>
                <a:cs typeface="Consolas" charset="0"/>
              </a:rPr>
              <a:t>("</a:t>
            </a:r>
            <a:r>
              <a:rPr lang="en-US" sz="1700" dirty="0" smtClean="0">
                <a:solidFill>
                  <a:schemeClr val="bg1"/>
                </a:solidFill>
                <a:latin typeface="Consolas" charset="0"/>
                <a:ea typeface="Consolas" charset="0"/>
                <a:cs typeface="Consolas" charset="0"/>
              </a:rPr>
              <a:t>numbers-topic</a:t>
            </a:r>
            <a:r>
              <a:rPr lang="en-US" sz="1700" dirty="0">
                <a:solidFill>
                  <a:schemeClr val="bg1"/>
                </a:solidFill>
                <a:latin typeface="Consolas" charset="0"/>
                <a:ea typeface="Consolas" charset="0"/>
                <a:cs typeface="Consolas" charset="0"/>
              </a:rPr>
              <a:t>");</a:t>
            </a:r>
          </a:p>
          <a:p>
            <a:endParaRPr lang="en-US" sz="1700" dirty="0">
              <a:solidFill>
                <a:schemeClr val="bg1"/>
              </a:solidFill>
              <a:latin typeface="Consolas" charset="0"/>
              <a:ea typeface="Consolas" charset="0"/>
              <a:cs typeface="Consolas" charset="0"/>
            </a:endParaRPr>
          </a:p>
          <a:p>
            <a:r>
              <a:rPr lang="en-US" sz="1700" dirty="0">
                <a:solidFill>
                  <a:schemeClr val="bg1">
                    <a:lumMod val="75000"/>
                  </a:schemeClr>
                </a:solidFill>
                <a:latin typeface="Consolas" charset="0"/>
                <a:ea typeface="Consolas" charset="0"/>
                <a:cs typeface="Consolas" charset="0"/>
              </a:rPr>
              <a:t>// Stateless computation</a:t>
            </a:r>
            <a:endParaRPr lang="en-US" sz="1700" dirty="0">
              <a:solidFill>
                <a:schemeClr val="bg1"/>
              </a:solidFill>
              <a:latin typeface="Consolas" charset="0"/>
              <a:ea typeface="Consolas" charset="0"/>
              <a:cs typeface="Consolas" charset="0"/>
            </a:endParaRPr>
          </a:p>
          <a:p>
            <a:r>
              <a:rPr lang="en-US" sz="1700" dirty="0">
                <a:solidFill>
                  <a:srgbClr val="92D050"/>
                </a:solidFill>
                <a:latin typeface="Consolas" charset="0"/>
                <a:ea typeface="Consolas" charset="0"/>
                <a:cs typeface="Consolas" charset="0"/>
              </a:rPr>
              <a:t>KStream</a:t>
            </a:r>
            <a:r>
              <a:rPr lang="en-US" sz="1700" dirty="0">
                <a:solidFill>
                  <a:schemeClr val="bg1"/>
                </a:solidFill>
                <a:latin typeface="Consolas" charset="0"/>
                <a:ea typeface="Consolas" charset="0"/>
                <a:cs typeface="Consolas" charset="0"/>
              </a:rPr>
              <a:t>&lt;Integer, Integer&gt; doubled </a:t>
            </a:r>
            <a:r>
              <a:rPr lang="en-US" sz="1700" dirty="0" smtClean="0">
                <a:solidFill>
                  <a:schemeClr val="bg1"/>
                </a:solidFill>
                <a:latin typeface="Consolas" charset="0"/>
                <a:ea typeface="Consolas" charset="0"/>
                <a:cs typeface="Consolas" charset="0"/>
              </a:rPr>
              <a:t>=</a:t>
            </a:r>
            <a:br>
              <a:rPr lang="en-US" sz="1700" dirty="0" smtClean="0">
                <a:solidFill>
                  <a:schemeClr val="bg1"/>
                </a:solidFill>
                <a:latin typeface="Consolas" charset="0"/>
                <a:ea typeface="Consolas" charset="0"/>
                <a:cs typeface="Consolas" charset="0"/>
              </a:rPr>
            </a:br>
            <a:r>
              <a:rPr lang="en-US" sz="1700" dirty="0" smtClean="0">
                <a:solidFill>
                  <a:schemeClr val="bg1"/>
                </a:solidFill>
                <a:latin typeface="Consolas" charset="0"/>
                <a:ea typeface="Consolas" charset="0"/>
                <a:cs typeface="Consolas" charset="0"/>
              </a:rPr>
              <a:t>    </a:t>
            </a:r>
            <a:r>
              <a:rPr lang="en-US" sz="1700" dirty="0" err="1" smtClean="0">
                <a:solidFill>
                  <a:schemeClr val="bg1"/>
                </a:solidFill>
                <a:latin typeface="Consolas" charset="0"/>
                <a:ea typeface="Consolas" charset="0"/>
                <a:cs typeface="Consolas" charset="0"/>
              </a:rPr>
              <a:t>input.</a:t>
            </a:r>
            <a:r>
              <a:rPr lang="en-US" sz="1700" dirty="0" err="1" smtClean="0">
                <a:solidFill>
                  <a:srgbClr val="FFFF00"/>
                </a:solidFill>
                <a:latin typeface="Consolas" charset="0"/>
                <a:ea typeface="Consolas" charset="0"/>
                <a:cs typeface="Consolas" charset="0"/>
              </a:rPr>
              <a:t>mapValues</a:t>
            </a:r>
            <a:r>
              <a:rPr lang="en-US" sz="1700" dirty="0" smtClean="0">
                <a:solidFill>
                  <a:schemeClr val="bg1"/>
                </a:solidFill>
                <a:latin typeface="Consolas" charset="0"/>
                <a:ea typeface="Consolas" charset="0"/>
                <a:cs typeface="Consolas" charset="0"/>
              </a:rPr>
              <a:t>(v </a:t>
            </a:r>
            <a:r>
              <a:rPr lang="en-US" sz="1700" dirty="0">
                <a:solidFill>
                  <a:schemeClr val="bg1"/>
                </a:solidFill>
                <a:latin typeface="Consolas" charset="0"/>
                <a:ea typeface="Consolas" charset="0"/>
                <a:cs typeface="Consolas" charset="0"/>
              </a:rPr>
              <a:t>-&gt; v * 2);</a:t>
            </a:r>
            <a:br>
              <a:rPr lang="en-US" sz="1700" dirty="0">
                <a:solidFill>
                  <a:schemeClr val="bg1"/>
                </a:solidFill>
                <a:latin typeface="Consolas" charset="0"/>
                <a:ea typeface="Consolas" charset="0"/>
                <a:cs typeface="Consolas" charset="0"/>
              </a:rPr>
            </a:br>
            <a:endParaRPr lang="en-US" sz="1700" dirty="0">
              <a:solidFill>
                <a:schemeClr val="bg1"/>
              </a:solidFill>
              <a:latin typeface="Consolas" charset="0"/>
              <a:ea typeface="Consolas" charset="0"/>
              <a:cs typeface="Consolas" charset="0"/>
            </a:endParaRPr>
          </a:p>
          <a:p>
            <a:r>
              <a:rPr lang="en-US" sz="1700" dirty="0">
                <a:solidFill>
                  <a:schemeClr val="bg1">
                    <a:lumMod val="75000"/>
                  </a:schemeClr>
                </a:solidFill>
                <a:latin typeface="Consolas" charset="0"/>
                <a:ea typeface="Consolas" charset="0"/>
                <a:cs typeface="Consolas" charset="0"/>
              </a:rPr>
              <a:t>// Stateful computation</a:t>
            </a:r>
            <a:endParaRPr lang="en-US" sz="1700" dirty="0">
              <a:solidFill>
                <a:schemeClr val="bg1"/>
              </a:solidFill>
              <a:latin typeface="Consolas" charset="0"/>
              <a:ea typeface="Consolas" charset="0"/>
              <a:cs typeface="Consolas" charset="0"/>
            </a:endParaRPr>
          </a:p>
          <a:p>
            <a:r>
              <a:rPr lang="en-US" sz="1700" dirty="0" err="1">
                <a:solidFill>
                  <a:schemeClr val="accent4"/>
                </a:solidFill>
                <a:latin typeface="Consolas" charset="0"/>
                <a:ea typeface="Consolas" charset="0"/>
                <a:cs typeface="Consolas" charset="0"/>
              </a:rPr>
              <a:t>KTable</a:t>
            </a:r>
            <a:r>
              <a:rPr lang="en-US" sz="1700" dirty="0">
                <a:solidFill>
                  <a:schemeClr val="bg1"/>
                </a:solidFill>
                <a:latin typeface="Consolas" charset="0"/>
                <a:ea typeface="Consolas" charset="0"/>
                <a:cs typeface="Consolas" charset="0"/>
              </a:rPr>
              <a:t>&lt;Integer, Integer&gt; </a:t>
            </a:r>
            <a:r>
              <a:rPr lang="en-US" sz="1700" dirty="0" err="1">
                <a:solidFill>
                  <a:schemeClr val="bg1"/>
                </a:solidFill>
                <a:latin typeface="Consolas" charset="0"/>
                <a:ea typeface="Consolas" charset="0"/>
                <a:cs typeface="Consolas" charset="0"/>
              </a:rPr>
              <a:t>sumOfOdds</a:t>
            </a:r>
            <a:r>
              <a:rPr lang="en-US" sz="1700" dirty="0">
                <a:solidFill>
                  <a:schemeClr val="bg1"/>
                </a:solidFill>
                <a:latin typeface="Consolas" charset="0"/>
                <a:ea typeface="Consolas" charset="0"/>
                <a:cs typeface="Consolas" charset="0"/>
              </a:rPr>
              <a:t> = input</a:t>
            </a:r>
            <a:br>
              <a:rPr lang="en-US" sz="1700" dirty="0">
                <a:solidFill>
                  <a:schemeClr val="bg1"/>
                </a:solidFill>
                <a:latin typeface="Consolas" charset="0"/>
                <a:ea typeface="Consolas" charset="0"/>
                <a:cs typeface="Consolas" charset="0"/>
              </a:rPr>
            </a:br>
            <a:r>
              <a:rPr lang="en-US" sz="1700" dirty="0">
                <a:solidFill>
                  <a:schemeClr val="bg1"/>
                </a:solidFill>
                <a:latin typeface="Consolas" charset="0"/>
                <a:ea typeface="Consolas" charset="0"/>
                <a:cs typeface="Consolas" charset="0"/>
              </a:rPr>
              <a:t>    .</a:t>
            </a:r>
            <a:r>
              <a:rPr lang="en-US" sz="1700" dirty="0">
                <a:solidFill>
                  <a:srgbClr val="FFFF00"/>
                </a:solidFill>
                <a:latin typeface="Consolas" charset="0"/>
                <a:ea typeface="Consolas" charset="0"/>
                <a:cs typeface="Consolas" charset="0"/>
              </a:rPr>
              <a:t>filter</a:t>
            </a:r>
            <a:r>
              <a:rPr lang="en-US" sz="1700" dirty="0">
                <a:solidFill>
                  <a:schemeClr val="bg1"/>
                </a:solidFill>
                <a:latin typeface="Consolas" charset="0"/>
                <a:ea typeface="Consolas" charset="0"/>
                <a:cs typeface="Consolas" charset="0"/>
              </a:rPr>
              <a:t>((</a:t>
            </a:r>
            <a:r>
              <a:rPr lang="en-US" sz="1700" dirty="0" err="1">
                <a:solidFill>
                  <a:schemeClr val="bg1"/>
                </a:solidFill>
                <a:latin typeface="Consolas" charset="0"/>
                <a:ea typeface="Consolas" charset="0"/>
                <a:cs typeface="Consolas" charset="0"/>
              </a:rPr>
              <a:t>k,v</a:t>
            </a:r>
            <a:r>
              <a:rPr lang="en-US" sz="1700" dirty="0">
                <a:solidFill>
                  <a:schemeClr val="bg1"/>
                </a:solidFill>
                <a:latin typeface="Consolas" charset="0"/>
                <a:ea typeface="Consolas" charset="0"/>
                <a:cs typeface="Consolas" charset="0"/>
              </a:rPr>
              <a:t>) -&gt; v % 2 != 0)</a:t>
            </a:r>
            <a:br>
              <a:rPr lang="en-US" sz="1700" dirty="0">
                <a:solidFill>
                  <a:schemeClr val="bg1"/>
                </a:solidFill>
                <a:latin typeface="Consolas" charset="0"/>
                <a:ea typeface="Consolas" charset="0"/>
                <a:cs typeface="Consolas" charset="0"/>
              </a:rPr>
            </a:br>
            <a:r>
              <a:rPr lang="en-US" sz="1700" dirty="0">
                <a:solidFill>
                  <a:schemeClr val="bg1"/>
                </a:solidFill>
                <a:latin typeface="Consolas" charset="0"/>
                <a:ea typeface="Consolas" charset="0"/>
                <a:cs typeface="Consolas" charset="0"/>
              </a:rPr>
              <a:t>    .</a:t>
            </a:r>
            <a:r>
              <a:rPr lang="en-US" sz="1700" dirty="0" err="1">
                <a:solidFill>
                  <a:srgbClr val="FFFF00"/>
                </a:solidFill>
                <a:latin typeface="Consolas" charset="0"/>
                <a:ea typeface="Consolas" charset="0"/>
                <a:cs typeface="Consolas" charset="0"/>
              </a:rPr>
              <a:t>selectKey</a:t>
            </a:r>
            <a:r>
              <a:rPr lang="en-US" sz="1700" dirty="0">
                <a:solidFill>
                  <a:schemeClr val="bg1"/>
                </a:solidFill>
                <a:latin typeface="Consolas" charset="0"/>
                <a:ea typeface="Consolas" charset="0"/>
                <a:cs typeface="Consolas" charset="0"/>
              </a:rPr>
              <a:t>((k, v) -&gt; 1)</a:t>
            </a:r>
            <a:endParaRPr lang="en-US" sz="1700" dirty="0">
              <a:solidFill>
                <a:schemeClr val="bg1">
                  <a:lumMod val="75000"/>
                </a:schemeClr>
              </a:solidFill>
              <a:latin typeface="Consolas" charset="0"/>
              <a:ea typeface="Consolas" charset="0"/>
              <a:cs typeface="Consolas" charset="0"/>
            </a:endParaRPr>
          </a:p>
          <a:p>
            <a:r>
              <a:rPr lang="en-US" sz="1700" dirty="0" smtClean="0">
                <a:solidFill>
                  <a:schemeClr val="bg1"/>
                </a:solidFill>
                <a:latin typeface="Consolas" charset="0"/>
                <a:ea typeface="Consolas" charset="0"/>
                <a:cs typeface="Consolas" charset="0"/>
              </a:rPr>
              <a:t>    .</a:t>
            </a:r>
            <a:r>
              <a:rPr lang="en-US" sz="1700" dirty="0" err="1" smtClean="0">
                <a:solidFill>
                  <a:srgbClr val="FFFF00"/>
                </a:solidFill>
                <a:latin typeface="Consolas" charset="0"/>
                <a:ea typeface="Consolas" charset="0"/>
                <a:cs typeface="Consolas" charset="0"/>
              </a:rPr>
              <a:t>groupByKey</a:t>
            </a:r>
            <a:r>
              <a:rPr lang="en-US" sz="1700" dirty="0" smtClean="0">
                <a:solidFill>
                  <a:schemeClr val="bg1"/>
                </a:solidFill>
                <a:latin typeface="Consolas" charset="0"/>
                <a:ea typeface="Consolas" charset="0"/>
                <a:cs typeface="Consolas" charset="0"/>
              </a:rPr>
              <a:t>()</a:t>
            </a:r>
          </a:p>
          <a:p>
            <a:r>
              <a:rPr lang="en-US" sz="1700" dirty="0" smtClean="0">
                <a:solidFill>
                  <a:schemeClr val="bg1"/>
                </a:solidFill>
                <a:latin typeface="Consolas" charset="0"/>
                <a:ea typeface="Consolas" charset="0"/>
                <a:cs typeface="Consolas" charset="0"/>
              </a:rPr>
              <a:t>    </a:t>
            </a:r>
            <a:r>
              <a:rPr lang="en-US" sz="1700" dirty="0">
                <a:solidFill>
                  <a:schemeClr val="bg1"/>
                </a:solidFill>
                <a:latin typeface="Consolas" charset="0"/>
                <a:ea typeface="Consolas" charset="0"/>
                <a:cs typeface="Consolas" charset="0"/>
              </a:rPr>
              <a:t>.</a:t>
            </a:r>
            <a:r>
              <a:rPr lang="en-US" sz="1700" dirty="0" smtClean="0">
                <a:solidFill>
                  <a:srgbClr val="FFFF00"/>
                </a:solidFill>
                <a:latin typeface="Consolas" charset="0"/>
                <a:ea typeface="Consolas" charset="0"/>
                <a:cs typeface="Consolas" charset="0"/>
              </a:rPr>
              <a:t>reduce</a:t>
            </a:r>
            <a:r>
              <a:rPr lang="en-US" sz="1700" dirty="0" smtClean="0">
                <a:solidFill>
                  <a:schemeClr val="bg1"/>
                </a:solidFill>
                <a:latin typeface="Consolas" charset="0"/>
                <a:ea typeface="Consolas" charset="0"/>
                <a:cs typeface="Consolas" charset="0"/>
              </a:rPr>
              <a:t>((</a:t>
            </a:r>
            <a:r>
              <a:rPr lang="en-US" sz="1700" dirty="0">
                <a:solidFill>
                  <a:schemeClr val="bg1"/>
                </a:solidFill>
                <a:latin typeface="Consolas" charset="0"/>
                <a:ea typeface="Consolas" charset="0"/>
                <a:cs typeface="Consolas" charset="0"/>
              </a:rPr>
              <a:t>v1, v2) -&gt; v1 + v2, "sum-of-odds</a:t>
            </a:r>
            <a:r>
              <a:rPr lang="en-US" sz="1700" dirty="0" smtClean="0">
                <a:solidFill>
                  <a:schemeClr val="bg1"/>
                </a:solidFill>
                <a:latin typeface="Consolas" charset="0"/>
                <a:ea typeface="Consolas" charset="0"/>
                <a:cs typeface="Consolas" charset="0"/>
              </a:rPr>
              <a:t>");</a:t>
            </a:r>
            <a:br>
              <a:rPr lang="en-US" sz="1700" dirty="0" smtClean="0">
                <a:solidFill>
                  <a:schemeClr val="bg1"/>
                </a:solidFill>
                <a:latin typeface="Consolas" charset="0"/>
                <a:ea typeface="Consolas" charset="0"/>
                <a:cs typeface="Consolas" charset="0"/>
              </a:rPr>
            </a:br>
            <a:r>
              <a:rPr lang="en-US" sz="1700" dirty="0" smtClean="0">
                <a:solidFill>
                  <a:schemeClr val="bg1"/>
                </a:solidFill>
                <a:latin typeface="Consolas" charset="0"/>
                <a:ea typeface="Consolas" charset="0"/>
                <a:cs typeface="Consolas" charset="0"/>
              </a:rPr>
              <a:t/>
            </a:r>
            <a:br>
              <a:rPr lang="en-US" sz="1700" dirty="0" smtClean="0">
                <a:solidFill>
                  <a:schemeClr val="bg1"/>
                </a:solidFill>
                <a:latin typeface="Consolas" charset="0"/>
                <a:ea typeface="Consolas" charset="0"/>
                <a:cs typeface="Consolas" charset="0"/>
              </a:rPr>
            </a:br>
            <a:r>
              <a:rPr lang="en-US" sz="1700" dirty="0" smtClean="0">
                <a:solidFill>
                  <a:schemeClr val="bg1"/>
                </a:solidFill>
                <a:latin typeface="Consolas" charset="0"/>
                <a:ea typeface="Consolas" charset="0"/>
                <a:cs typeface="Consolas" charset="0"/>
              </a:rPr>
              <a:t/>
            </a:r>
            <a:br>
              <a:rPr lang="en-US" sz="1700" dirty="0" smtClean="0">
                <a:solidFill>
                  <a:schemeClr val="bg1"/>
                </a:solidFill>
                <a:latin typeface="Consolas" charset="0"/>
                <a:ea typeface="Consolas" charset="0"/>
                <a:cs typeface="Consolas" charset="0"/>
              </a:rPr>
            </a:br>
            <a:r>
              <a:rPr lang="en-US" sz="1700" dirty="0" smtClean="0">
                <a:solidFill>
                  <a:schemeClr val="bg1"/>
                </a:solidFill>
                <a:latin typeface="Consolas" charset="0"/>
                <a:ea typeface="Consolas" charset="0"/>
                <a:cs typeface="Consolas" charset="0"/>
              </a:rPr>
              <a:t/>
            </a:r>
            <a:br>
              <a:rPr lang="en-US" sz="1700" dirty="0" smtClean="0">
                <a:solidFill>
                  <a:schemeClr val="bg1"/>
                </a:solidFill>
                <a:latin typeface="Consolas" charset="0"/>
                <a:ea typeface="Consolas" charset="0"/>
                <a:cs typeface="Consolas" charset="0"/>
              </a:rPr>
            </a:br>
            <a:endParaRPr lang="en-US" sz="1700" dirty="0" smtClean="0">
              <a:solidFill>
                <a:schemeClr val="bg1"/>
              </a:solidFill>
              <a:latin typeface="Consolas" charset="0"/>
              <a:ea typeface="Consolas" charset="0"/>
              <a:cs typeface="Consolas" charset="0"/>
            </a:endParaRPr>
          </a:p>
          <a:p>
            <a:endParaRPr lang="en-US" sz="1700" dirty="0" smtClean="0">
              <a:solidFill>
                <a:schemeClr val="bg1"/>
              </a:solidFill>
              <a:latin typeface="Consolas" charset="0"/>
              <a:ea typeface="Consolas" charset="0"/>
              <a:cs typeface="Consolas" charset="0"/>
            </a:endParaRPr>
          </a:p>
        </p:txBody>
      </p:sp>
      <p:sp>
        <p:nvSpPr>
          <p:cNvPr id="3" name="Rectangle 2"/>
          <p:cNvSpPr/>
          <p:nvPr/>
        </p:nvSpPr>
        <p:spPr>
          <a:xfrm>
            <a:off x="6400800" y="1233210"/>
            <a:ext cx="5579918" cy="3231654"/>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2400" b="1" dirty="0" smtClean="0">
                <a:latin typeface="Roboto" charset="0"/>
                <a:ea typeface="Roboto" charset="0"/>
                <a:cs typeface="Roboto" charset="0"/>
              </a:rPr>
              <a:t>The preferred API for most use cases.</a:t>
            </a:r>
          </a:p>
          <a:p>
            <a:pPr marL="342900" lvl="0" indent="-342900" defTabSz="914400">
              <a:lnSpc>
                <a:spcPct val="150000"/>
              </a:lnSpc>
              <a:defRPr/>
            </a:pPr>
            <a:endParaRPr lang="en-US" sz="2400" dirty="0" smtClean="0"/>
          </a:p>
          <a:p>
            <a:pPr marL="342900" lvl="0" indent="-342900" defTabSz="914400">
              <a:lnSpc>
                <a:spcPct val="150000"/>
              </a:lnSpc>
              <a:defRPr/>
            </a:pPr>
            <a:r>
              <a:rPr lang="en-US" sz="2400" dirty="0" smtClean="0"/>
              <a:t>The DSL particularly appeals </a:t>
            </a:r>
            <a:r>
              <a:rPr lang="en-US" sz="2400" dirty="0"/>
              <a:t>to users:</a:t>
            </a:r>
          </a:p>
          <a:p>
            <a:pPr marL="342900" lvl="0" indent="-342900" defTabSz="914400">
              <a:lnSpc>
                <a:spcPct val="150000"/>
              </a:lnSpc>
              <a:buFont typeface="Arial" charset="0"/>
              <a:buChar char="•"/>
              <a:defRPr/>
            </a:pPr>
            <a:r>
              <a:rPr lang="en-US" sz="2400" dirty="0"/>
              <a:t>When familiar with </a:t>
            </a:r>
            <a:r>
              <a:rPr lang="en-US" sz="2400" dirty="0" smtClean="0"/>
              <a:t>Spark, Flink</a:t>
            </a:r>
          </a:p>
          <a:p>
            <a:pPr marL="342900" lvl="0" indent="-342900" defTabSz="914400">
              <a:lnSpc>
                <a:spcPct val="150000"/>
              </a:lnSpc>
              <a:buFont typeface="Arial" charset="0"/>
              <a:buChar char="•"/>
              <a:defRPr/>
            </a:pPr>
            <a:r>
              <a:rPr lang="en-US" sz="2400" dirty="0" smtClean="0"/>
              <a:t>When fans of Scala or functional programming</a:t>
            </a:r>
            <a:endParaRPr lang="en-US" sz="2400" dirty="0"/>
          </a:p>
        </p:txBody>
      </p:sp>
    </p:spTree>
    <p:extLst>
      <p:ext uri="{BB962C8B-B14F-4D97-AF65-F5344CB8AC3E}">
        <p14:creationId xmlns:p14="http://schemas.microsoft.com/office/powerpoint/2010/main" val="39920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Arial" charset="0"/>
              <a:buChar char="•"/>
            </a:pPr>
            <a:r>
              <a:rPr lang="en-US" dirty="0"/>
              <a:t>API option </a:t>
            </a:r>
            <a:r>
              <a:rPr lang="en-US" dirty="0" smtClean="0"/>
              <a:t>2: Processor API (imperative)</a:t>
            </a:r>
            <a:endParaRPr lang="en-US" dirty="0"/>
          </a:p>
        </p:txBody>
      </p:sp>
      <p:sp>
        <p:nvSpPr>
          <p:cNvPr id="4" name="TextBox 3"/>
          <p:cNvSpPr txBox="1"/>
          <p:nvPr/>
        </p:nvSpPr>
        <p:spPr>
          <a:xfrm>
            <a:off x="304800" y="1233210"/>
            <a:ext cx="5960918" cy="4801314"/>
          </a:xfrm>
          <a:prstGeom prst="rect">
            <a:avLst/>
          </a:prstGeom>
          <a:solidFill>
            <a:schemeClr val="tx1">
              <a:lumMod val="85000"/>
              <a:lumOff val="15000"/>
            </a:schemeClr>
          </a:solidFill>
        </p:spPr>
        <p:txBody>
          <a:bodyPr wrap="square" rtlCol="0">
            <a:spAutoFit/>
          </a:bodyPr>
          <a:lstStyle/>
          <a:p>
            <a:r>
              <a:rPr lang="en-US" sz="1700" dirty="0">
                <a:solidFill>
                  <a:schemeClr val="bg1"/>
                </a:solidFill>
                <a:latin typeface="Consolas" charset="0"/>
                <a:ea typeface="Consolas" charset="0"/>
                <a:cs typeface="Consolas" charset="0"/>
              </a:rPr>
              <a:t>class </a:t>
            </a:r>
            <a:r>
              <a:rPr lang="en-US" sz="1700" dirty="0" err="1" smtClean="0">
                <a:solidFill>
                  <a:schemeClr val="accent1"/>
                </a:solidFill>
                <a:latin typeface="Consolas" charset="0"/>
                <a:ea typeface="Consolas" charset="0"/>
                <a:cs typeface="Consolas" charset="0"/>
              </a:rPr>
              <a:t>PrintToConsoleProcessor</a:t>
            </a:r>
            <a:r>
              <a:rPr lang="en-US" sz="1700" dirty="0" smtClean="0">
                <a:solidFill>
                  <a:schemeClr val="accent1"/>
                </a:solidFill>
                <a:latin typeface="Consolas" charset="0"/>
                <a:ea typeface="Consolas" charset="0"/>
                <a:cs typeface="Consolas" charset="0"/>
              </a:rPr>
              <a:t/>
            </a:r>
            <a:br>
              <a:rPr lang="en-US" sz="1700" dirty="0" smtClean="0">
                <a:solidFill>
                  <a:schemeClr val="accent1"/>
                </a:solidFill>
                <a:latin typeface="Consolas" charset="0"/>
                <a:ea typeface="Consolas" charset="0"/>
                <a:cs typeface="Consolas" charset="0"/>
              </a:rPr>
            </a:br>
            <a:r>
              <a:rPr lang="en-US" sz="1700" dirty="0" smtClean="0">
                <a:solidFill>
                  <a:schemeClr val="accent1"/>
                </a:solidFill>
                <a:latin typeface="Consolas" charset="0"/>
                <a:ea typeface="Consolas" charset="0"/>
                <a:cs typeface="Consolas" charset="0"/>
              </a:rPr>
              <a:t>    </a:t>
            </a:r>
            <a:r>
              <a:rPr lang="en-US" sz="1700" dirty="0" smtClean="0">
                <a:solidFill>
                  <a:schemeClr val="bg1"/>
                </a:solidFill>
                <a:latin typeface="Consolas" charset="0"/>
                <a:ea typeface="Consolas" charset="0"/>
                <a:cs typeface="Consolas" charset="0"/>
              </a:rPr>
              <a:t>implements </a:t>
            </a:r>
            <a:r>
              <a:rPr lang="en-US" sz="1700" dirty="0" smtClean="0">
                <a:solidFill>
                  <a:schemeClr val="accent1"/>
                </a:solidFill>
                <a:latin typeface="Consolas" charset="0"/>
                <a:ea typeface="Consolas" charset="0"/>
                <a:cs typeface="Consolas" charset="0"/>
              </a:rPr>
              <a:t>Processor</a:t>
            </a:r>
            <a:r>
              <a:rPr lang="en-US" sz="1700" dirty="0" smtClean="0">
                <a:solidFill>
                  <a:schemeClr val="bg1"/>
                </a:solidFill>
                <a:latin typeface="Consolas" charset="0"/>
                <a:ea typeface="Consolas" charset="0"/>
                <a:cs typeface="Consolas" charset="0"/>
              </a:rPr>
              <a:t>&lt;K</a:t>
            </a:r>
            <a:r>
              <a:rPr lang="en-US" sz="1700" dirty="0">
                <a:solidFill>
                  <a:schemeClr val="bg1"/>
                </a:solidFill>
                <a:latin typeface="Consolas" charset="0"/>
                <a:ea typeface="Consolas" charset="0"/>
                <a:cs typeface="Consolas" charset="0"/>
              </a:rPr>
              <a:t>, V&gt; </a:t>
            </a:r>
            <a:r>
              <a:rPr lang="en-US" sz="1700" dirty="0" smtClean="0">
                <a:solidFill>
                  <a:schemeClr val="bg1"/>
                </a:solidFill>
                <a:latin typeface="Consolas" charset="0"/>
                <a:ea typeface="Consolas" charset="0"/>
                <a:cs typeface="Consolas" charset="0"/>
              </a:rPr>
              <a:t>{</a:t>
            </a:r>
          </a:p>
          <a:p>
            <a:endParaRPr lang="en-US" sz="1700" dirty="0">
              <a:solidFill>
                <a:schemeClr val="bg1"/>
              </a:solidFill>
              <a:latin typeface="Consolas" charset="0"/>
              <a:ea typeface="Consolas" charset="0"/>
              <a:cs typeface="Consolas" charset="0"/>
            </a:endParaRPr>
          </a:p>
          <a:p>
            <a:r>
              <a:rPr lang="en-US" sz="1700" dirty="0" smtClean="0">
                <a:solidFill>
                  <a:schemeClr val="bg1"/>
                </a:solidFill>
                <a:latin typeface="Consolas" charset="0"/>
                <a:ea typeface="Consolas" charset="0"/>
                <a:cs typeface="Consolas" charset="0"/>
              </a:rPr>
              <a:t>  </a:t>
            </a:r>
            <a:r>
              <a:rPr lang="en-US" sz="1700" dirty="0">
                <a:solidFill>
                  <a:schemeClr val="tx2"/>
                </a:solidFill>
                <a:latin typeface="Consolas" charset="0"/>
                <a:ea typeface="Consolas" charset="0"/>
                <a:cs typeface="Consolas" charset="0"/>
              </a:rPr>
              <a:t>@</a:t>
            </a:r>
            <a:r>
              <a:rPr lang="en-US" sz="1700" dirty="0" smtClean="0">
                <a:solidFill>
                  <a:schemeClr val="tx2"/>
                </a:solidFill>
                <a:latin typeface="Consolas" charset="0"/>
                <a:ea typeface="Consolas" charset="0"/>
                <a:cs typeface="Consolas" charset="0"/>
              </a:rPr>
              <a:t>Override</a:t>
            </a:r>
          </a:p>
          <a:p>
            <a:r>
              <a:rPr lang="en-US" sz="1700" dirty="0">
                <a:solidFill>
                  <a:schemeClr val="bg1"/>
                </a:solidFill>
                <a:latin typeface="Consolas" charset="0"/>
                <a:ea typeface="Consolas" charset="0"/>
                <a:cs typeface="Consolas" charset="0"/>
              </a:rPr>
              <a:t> </a:t>
            </a:r>
            <a:r>
              <a:rPr lang="en-US" sz="1700" dirty="0" smtClean="0">
                <a:solidFill>
                  <a:schemeClr val="bg1"/>
                </a:solidFill>
                <a:latin typeface="Consolas" charset="0"/>
                <a:ea typeface="Consolas" charset="0"/>
                <a:cs typeface="Consolas" charset="0"/>
              </a:rPr>
              <a:t> public </a:t>
            </a:r>
            <a:r>
              <a:rPr lang="en-US" sz="1700" dirty="0">
                <a:solidFill>
                  <a:schemeClr val="bg1"/>
                </a:solidFill>
                <a:latin typeface="Consolas" charset="0"/>
                <a:ea typeface="Consolas" charset="0"/>
                <a:cs typeface="Consolas" charset="0"/>
              </a:rPr>
              <a:t>void </a:t>
            </a:r>
            <a:r>
              <a:rPr lang="en-US" sz="1700" dirty="0" err="1">
                <a:solidFill>
                  <a:srgbClr val="FFFF00"/>
                </a:solidFill>
                <a:latin typeface="Consolas" charset="0"/>
                <a:ea typeface="Consolas" charset="0"/>
                <a:cs typeface="Consolas" charset="0"/>
              </a:rPr>
              <a:t>init</a:t>
            </a:r>
            <a:r>
              <a:rPr lang="en-US" sz="1700" dirty="0">
                <a:solidFill>
                  <a:schemeClr val="bg1"/>
                </a:solidFill>
                <a:latin typeface="Consolas" charset="0"/>
                <a:ea typeface="Consolas" charset="0"/>
                <a:cs typeface="Consolas" charset="0"/>
              </a:rPr>
              <a:t>(</a:t>
            </a:r>
            <a:r>
              <a:rPr lang="en-US" sz="1700" dirty="0" err="1">
                <a:solidFill>
                  <a:schemeClr val="bg1"/>
                </a:solidFill>
                <a:latin typeface="Consolas" charset="0"/>
                <a:ea typeface="Consolas" charset="0"/>
                <a:cs typeface="Consolas" charset="0"/>
              </a:rPr>
              <a:t>ProcessorContext</a:t>
            </a:r>
            <a:r>
              <a:rPr lang="en-US" sz="1700" dirty="0">
                <a:solidFill>
                  <a:schemeClr val="bg1"/>
                </a:solidFill>
                <a:latin typeface="Consolas" charset="0"/>
                <a:ea typeface="Consolas" charset="0"/>
                <a:cs typeface="Consolas" charset="0"/>
              </a:rPr>
              <a:t> context) {</a:t>
            </a:r>
            <a:r>
              <a:rPr lang="en-US" sz="1700" dirty="0" smtClean="0">
                <a:solidFill>
                  <a:schemeClr val="bg1"/>
                </a:solidFill>
                <a:latin typeface="Consolas" charset="0"/>
                <a:ea typeface="Consolas" charset="0"/>
                <a:cs typeface="Consolas" charset="0"/>
              </a:rPr>
              <a:t>}</a:t>
            </a:r>
          </a:p>
          <a:p>
            <a:endParaRPr lang="en-US" sz="1700" dirty="0">
              <a:solidFill>
                <a:schemeClr val="bg1"/>
              </a:solidFill>
              <a:latin typeface="Consolas" charset="0"/>
              <a:ea typeface="Consolas" charset="0"/>
              <a:cs typeface="Consolas" charset="0"/>
            </a:endParaRPr>
          </a:p>
          <a:p>
            <a:r>
              <a:rPr lang="en-US" sz="1700" dirty="0">
                <a:solidFill>
                  <a:schemeClr val="tx2"/>
                </a:solidFill>
                <a:latin typeface="Consolas" charset="0"/>
                <a:ea typeface="Consolas" charset="0"/>
                <a:cs typeface="Consolas" charset="0"/>
              </a:rPr>
              <a:t>  @Override</a:t>
            </a:r>
          </a:p>
          <a:p>
            <a:r>
              <a:rPr lang="en-US" sz="1700" dirty="0">
                <a:solidFill>
                  <a:schemeClr val="bg1"/>
                </a:solidFill>
                <a:latin typeface="Consolas" charset="0"/>
                <a:ea typeface="Consolas" charset="0"/>
                <a:cs typeface="Consolas" charset="0"/>
              </a:rPr>
              <a:t> </a:t>
            </a:r>
            <a:r>
              <a:rPr lang="en-US" sz="1700" dirty="0" smtClean="0">
                <a:solidFill>
                  <a:schemeClr val="bg1"/>
                </a:solidFill>
                <a:latin typeface="Consolas" charset="0"/>
                <a:ea typeface="Consolas" charset="0"/>
                <a:cs typeface="Consolas" charset="0"/>
              </a:rPr>
              <a:t> void </a:t>
            </a:r>
            <a:r>
              <a:rPr lang="en-US" sz="1700" dirty="0">
                <a:solidFill>
                  <a:srgbClr val="FFFF00"/>
                </a:solidFill>
                <a:latin typeface="Consolas" charset="0"/>
                <a:ea typeface="Consolas" charset="0"/>
                <a:cs typeface="Consolas" charset="0"/>
              </a:rPr>
              <a:t>process</a:t>
            </a:r>
            <a:r>
              <a:rPr lang="en-US" sz="1700" dirty="0">
                <a:solidFill>
                  <a:schemeClr val="bg1"/>
                </a:solidFill>
                <a:latin typeface="Consolas" charset="0"/>
                <a:ea typeface="Consolas" charset="0"/>
                <a:cs typeface="Consolas" charset="0"/>
              </a:rPr>
              <a:t>(K key, V value) { </a:t>
            </a:r>
            <a:endParaRPr lang="en-US" sz="1700" dirty="0" smtClean="0">
              <a:solidFill>
                <a:schemeClr val="bg1"/>
              </a:solidFill>
              <a:latin typeface="Consolas" charset="0"/>
              <a:ea typeface="Consolas" charset="0"/>
              <a:cs typeface="Consolas" charset="0"/>
            </a:endParaRPr>
          </a:p>
          <a:p>
            <a:r>
              <a:rPr lang="en-US" sz="1700" dirty="0">
                <a:solidFill>
                  <a:schemeClr val="bg1"/>
                </a:solidFill>
                <a:latin typeface="Consolas" charset="0"/>
                <a:ea typeface="Consolas" charset="0"/>
                <a:cs typeface="Consolas" charset="0"/>
              </a:rPr>
              <a:t> </a:t>
            </a:r>
            <a:r>
              <a:rPr lang="en-US" sz="1700" dirty="0" smtClean="0">
                <a:solidFill>
                  <a:schemeClr val="bg1"/>
                </a:solidFill>
                <a:latin typeface="Consolas" charset="0"/>
                <a:ea typeface="Consolas" charset="0"/>
                <a:cs typeface="Consolas" charset="0"/>
              </a:rPr>
              <a:t>   </a:t>
            </a:r>
            <a:r>
              <a:rPr lang="en-US" sz="1700" dirty="0" err="1">
                <a:solidFill>
                  <a:schemeClr val="bg1"/>
                </a:solidFill>
                <a:latin typeface="Consolas" charset="0"/>
                <a:ea typeface="Consolas" charset="0"/>
                <a:cs typeface="Consolas" charset="0"/>
              </a:rPr>
              <a:t>System.out.println</a:t>
            </a:r>
            <a:r>
              <a:rPr lang="en-US" sz="1700" dirty="0">
                <a:solidFill>
                  <a:schemeClr val="bg1"/>
                </a:solidFill>
                <a:latin typeface="Consolas" charset="0"/>
                <a:ea typeface="Consolas" charset="0"/>
                <a:cs typeface="Consolas" charset="0"/>
              </a:rPr>
              <a:t>("Received record </a:t>
            </a:r>
            <a:r>
              <a:rPr lang="en-US" sz="1700" dirty="0" smtClean="0">
                <a:solidFill>
                  <a:schemeClr val="bg1"/>
                </a:solidFill>
                <a:latin typeface="Consolas" charset="0"/>
                <a:ea typeface="Consolas" charset="0"/>
                <a:cs typeface="Consolas" charset="0"/>
              </a:rPr>
              <a:t>with </a:t>
            </a:r>
            <a:r>
              <a:rPr lang="en-US" sz="1700" dirty="0">
                <a:solidFill>
                  <a:schemeClr val="bg1"/>
                </a:solidFill>
                <a:latin typeface="Consolas" charset="0"/>
                <a:ea typeface="Consolas" charset="0"/>
                <a:cs typeface="Consolas" charset="0"/>
              </a:rPr>
              <a:t>"</a:t>
            </a:r>
            <a:r>
              <a:rPr lang="en-US" sz="1700" dirty="0" smtClean="0">
                <a:solidFill>
                  <a:schemeClr val="bg1"/>
                </a:solidFill>
                <a:latin typeface="Consolas" charset="0"/>
                <a:ea typeface="Consolas" charset="0"/>
                <a:cs typeface="Consolas" charset="0"/>
              </a:rPr>
              <a:t> + </a:t>
            </a:r>
          </a:p>
          <a:p>
            <a:r>
              <a:rPr lang="en-US" sz="1700" dirty="0">
                <a:solidFill>
                  <a:schemeClr val="bg1"/>
                </a:solidFill>
                <a:latin typeface="Consolas" charset="0"/>
                <a:ea typeface="Consolas" charset="0"/>
                <a:cs typeface="Consolas" charset="0"/>
              </a:rPr>
              <a:t> </a:t>
            </a:r>
            <a:r>
              <a:rPr lang="en-US" sz="1700" dirty="0" smtClean="0">
                <a:solidFill>
                  <a:schemeClr val="bg1"/>
                </a:solidFill>
                <a:latin typeface="Consolas" charset="0"/>
                <a:ea typeface="Consolas" charset="0"/>
                <a:cs typeface="Consolas" charset="0"/>
              </a:rPr>
              <a:t>     </a:t>
            </a:r>
            <a:r>
              <a:rPr lang="en-US" sz="1700" dirty="0">
                <a:solidFill>
                  <a:schemeClr val="bg1"/>
                </a:solidFill>
                <a:latin typeface="Consolas" charset="0"/>
                <a:ea typeface="Consolas" charset="0"/>
                <a:cs typeface="Consolas" charset="0"/>
              </a:rPr>
              <a:t>"</a:t>
            </a:r>
            <a:r>
              <a:rPr lang="en-US" sz="1700" dirty="0" smtClean="0">
                <a:solidFill>
                  <a:schemeClr val="bg1"/>
                </a:solidFill>
                <a:latin typeface="Consolas" charset="0"/>
                <a:ea typeface="Consolas" charset="0"/>
                <a:cs typeface="Consolas" charset="0"/>
              </a:rPr>
              <a:t>key</a:t>
            </a:r>
            <a:r>
              <a:rPr lang="en-US" sz="1700" dirty="0">
                <a:solidFill>
                  <a:schemeClr val="bg1"/>
                </a:solidFill>
                <a:latin typeface="Consolas" charset="0"/>
                <a:ea typeface="Consolas" charset="0"/>
                <a:cs typeface="Consolas" charset="0"/>
              </a:rPr>
              <a:t>=" + key + " and value=" + value</a:t>
            </a:r>
            <a:r>
              <a:rPr lang="en-US" sz="1700" dirty="0" smtClean="0">
                <a:solidFill>
                  <a:schemeClr val="bg1"/>
                </a:solidFill>
                <a:latin typeface="Consolas" charset="0"/>
                <a:ea typeface="Consolas" charset="0"/>
                <a:cs typeface="Consolas" charset="0"/>
              </a:rPr>
              <a:t>);</a:t>
            </a:r>
          </a:p>
          <a:p>
            <a:r>
              <a:rPr lang="en-US" sz="1700" dirty="0">
                <a:solidFill>
                  <a:schemeClr val="bg1"/>
                </a:solidFill>
                <a:latin typeface="Consolas" charset="0"/>
                <a:ea typeface="Consolas" charset="0"/>
                <a:cs typeface="Consolas" charset="0"/>
              </a:rPr>
              <a:t> </a:t>
            </a:r>
            <a:r>
              <a:rPr lang="en-US" sz="1700" dirty="0" smtClean="0">
                <a:solidFill>
                  <a:schemeClr val="bg1"/>
                </a:solidFill>
                <a:latin typeface="Consolas" charset="0"/>
                <a:ea typeface="Consolas" charset="0"/>
                <a:cs typeface="Consolas" charset="0"/>
              </a:rPr>
              <a:t> }</a:t>
            </a:r>
          </a:p>
          <a:p>
            <a:endParaRPr lang="en-US" sz="1700" dirty="0">
              <a:solidFill>
                <a:schemeClr val="bg1"/>
              </a:solidFill>
              <a:latin typeface="Consolas" charset="0"/>
              <a:ea typeface="Consolas" charset="0"/>
              <a:cs typeface="Consolas" charset="0"/>
            </a:endParaRPr>
          </a:p>
          <a:p>
            <a:r>
              <a:rPr lang="en-US" sz="1700" dirty="0" smtClean="0">
                <a:solidFill>
                  <a:schemeClr val="bg1"/>
                </a:solidFill>
                <a:latin typeface="Consolas" charset="0"/>
                <a:ea typeface="Consolas" charset="0"/>
                <a:cs typeface="Consolas" charset="0"/>
              </a:rPr>
              <a:t>  </a:t>
            </a:r>
            <a:r>
              <a:rPr lang="en-US" sz="1700" dirty="0">
                <a:solidFill>
                  <a:schemeClr val="tx2"/>
                </a:solidFill>
                <a:latin typeface="Consolas" charset="0"/>
                <a:ea typeface="Consolas" charset="0"/>
                <a:cs typeface="Consolas" charset="0"/>
              </a:rPr>
              <a:t>@Override</a:t>
            </a:r>
          </a:p>
          <a:p>
            <a:r>
              <a:rPr lang="en-US" sz="1700" dirty="0">
                <a:solidFill>
                  <a:schemeClr val="bg1"/>
                </a:solidFill>
                <a:latin typeface="Consolas" charset="0"/>
                <a:ea typeface="Consolas" charset="0"/>
                <a:cs typeface="Consolas" charset="0"/>
              </a:rPr>
              <a:t> </a:t>
            </a:r>
            <a:r>
              <a:rPr lang="en-US" sz="1700" dirty="0" smtClean="0">
                <a:solidFill>
                  <a:schemeClr val="bg1"/>
                </a:solidFill>
                <a:latin typeface="Consolas" charset="0"/>
                <a:ea typeface="Consolas" charset="0"/>
                <a:cs typeface="Consolas" charset="0"/>
              </a:rPr>
              <a:t> void </a:t>
            </a:r>
            <a:r>
              <a:rPr lang="en-US" sz="1700" dirty="0">
                <a:solidFill>
                  <a:srgbClr val="FFFF00"/>
                </a:solidFill>
                <a:latin typeface="Consolas" charset="0"/>
                <a:ea typeface="Consolas" charset="0"/>
                <a:cs typeface="Consolas" charset="0"/>
              </a:rPr>
              <a:t>punctuate</a:t>
            </a:r>
            <a:r>
              <a:rPr lang="en-US" sz="1700" dirty="0">
                <a:solidFill>
                  <a:schemeClr val="bg1"/>
                </a:solidFill>
                <a:latin typeface="Consolas" charset="0"/>
                <a:ea typeface="Consolas" charset="0"/>
                <a:cs typeface="Consolas" charset="0"/>
              </a:rPr>
              <a:t>(long timestamp) </a:t>
            </a:r>
            <a:r>
              <a:rPr lang="en-US" sz="1700" dirty="0" smtClean="0">
                <a:solidFill>
                  <a:schemeClr val="bg1"/>
                </a:solidFill>
                <a:latin typeface="Consolas" charset="0"/>
                <a:ea typeface="Consolas" charset="0"/>
                <a:cs typeface="Consolas" charset="0"/>
              </a:rPr>
              <a:t>{}</a:t>
            </a:r>
          </a:p>
          <a:p>
            <a:endParaRPr lang="en-US" sz="1700" dirty="0">
              <a:solidFill>
                <a:schemeClr val="bg1"/>
              </a:solidFill>
              <a:latin typeface="Consolas" charset="0"/>
              <a:ea typeface="Consolas" charset="0"/>
              <a:cs typeface="Consolas" charset="0"/>
            </a:endParaRPr>
          </a:p>
          <a:p>
            <a:r>
              <a:rPr lang="en-US" sz="1700" dirty="0" smtClean="0">
                <a:solidFill>
                  <a:schemeClr val="bg1"/>
                </a:solidFill>
                <a:latin typeface="Consolas" charset="0"/>
                <a:ea typeface="Consolas" charset="0"/>
                <a:cs typeface="Consolas" charset="0"/>
              </a:rPr>
              <a:t>  </a:t>
            </a:r>
            <a:r>
              <a:rPr lang="en-US" sz="1700" dirty="0">
                <a:solidFill>
                  <a:schemeClr val="tx2"/>
                </a:solidFill>
                <a:latin typeface="Consolas" charset="0"/>
                <a:ea typeface="Consolas" charset="0"/>
                <a:cs typeface="Consolas" charset="0"/>
              </a:rPr>
              <a:t>@Override</a:t>
            </a:r>
          </a:p>
          <a:p>
            <a:r>
              <a:rPr lang="en-US" sz="1700" dirty="0">
                <a:solidFill>
                  <a:schemeClr val="bg1"/>
                </a:solidFill>
                <a:latin typeface="Consolas" charset="0"/>
                <a:ea typeface="Consolas" charset="0"/>
                <a:cs typeface="Consolas" charset="0"/>
              </a:rPr>
              <a:t> </a:t>
            </a:r>
            <a:r>
              <a:rPr lang="en-US" sz="1700" dirty="0" smtClean="0">
                <a:solidFill>
                  <a:schemeClr val="bg1"/>
                </a:solidFill>
                <a:latin typeface="Consolas" charset="0"/>
                <a:ea typeface="Consolas" charset="0"/>
                <a:cs typeface="Consolas" charset="0"/>
              </a:rPr>
              <a:t> void </a:t>
            </a:r>
            <a:r>
              <a:rPr lang="en-US" sz="1700" dirty="0">
                <a:solidFill>
                  <a:srgbClr val="FFFF00"/>
                </a:solidFill>
                <a:latin typeface="Consolas" charset="0"/>
                <a:ea typeface="Consolas" charset="0"/>
                <a:cs typeface="Consolas" charset="0"/>
              </a:rPr>
              <a:t>close</a:t>
            </a:r>
            <a:r>
              <a:rPr lang="en-US" sz="1700" dirty="0">
                <a:solidFill>
                  <a:schemeClr val="bg1"/>
                </a:solidFill>
                <a:latin typeface="Consolas" charset="0"/>
                <a:ea typeface="Consolas" charset="0"/>
                <a:cs typeface="Consolas" charset="0"/>
              </a:rPr>
              <a:t>() </a:t>
            </a:r>
            <a:r>
              <a:rPr lang="en-US" sz="1700" dirty="0" smtClean="0">
                <a:solidFill>
                  <a:schemeClr val="bg1"/>
                </a:solidFill>
                <a:latin typeface="Consolas" charset="0"/>
                <a:ea typeface="Consolas" charset="0"/>
                <a:cs typeface="Consolas" charset="0"/>
              </a:rPr>
              <a:t>{}</a:t>
            </a:r>
          </a:p>
          <a:p>
            <a:r>
              <a:rPr lang="en-US" sz="1700" dirty="0" smtClean="0">
                <a:solidFill>
                  <a:schemeClr val="bg1"/>
                </a:solidFill>
                <a:latin typeface="Consolas" charset="0"/>
                <a:ea typeface="Consolas" charset="0"/>
                <a:cs typeface="Consolas" charset="0"/>
              </a:rPr>
              <a:t>}</a:t>
            </a:r>
          </a:p>
        </p:txBody>
      </p:sp>
      <p:sp>
        <p:nvSpPr>
          <p:cNvPr id="5" name="Rectangle 4"/>
          <p:cNvSpPr/>
          <p:nvPr/>
        </p:nvSpPr>
        <p:spPr>
          <a:xfrm>
            <a:off x="6357158" y="1233210"/>
            <a:ext cx="5712922" cy="3970318"/>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2400" b="1" dirty="0" smtClean="0">
                <a:latin typeface="Roboto" charset="0"/>
                <a:ea typeface="Roboto" charset="0"/>
                <a:cs typeface="Roboto" charset="0"/>
              </a:rPr>
              <a:t>Full flexibility but more manual work</a:t>
            </a:r>
          </a:p>
          <a:p>
            <a:pPr marL="342900" marR="0" lvl="0" indent="-342900" defTabSz="914400" eaLnBrk="1" fontAlgn="auto" latinLnBrk="0" hangingPunct="1">
              <a:lnSpc>
                <a:spcPct val="100000"/>
              </a:lnSpc>
              <a:spcBef>
                <a:spcPts val="0"/>
              </a:spcBef>
              <a:spcAft>
                <a:spcPts val="0"/>
              </a:spcAft>
              <a:buClrTx/>
              <a:buSzTx/>
              <a:buFont typeface="Arial" charset="0"/>
              <a:buNone/>
              <a:tabLst/>
              <a:defRPr/>
            </a:pPr>
            <a:endParaRPr lang="en-US" sz="2400" dirty="0"/>
          </a:p>
          <a:p>
            <a:pPr marL="342900" marR="0" lvl="0" indent="-342900" defTabSz="914400" eaLnBrk="1" fontAlgn="auto" latinLnBrk="0" hangingPunct="1">
              <a:lnSpc>
                <a:spcPct val="150000"/>
              </a:lnSpc>
              <a:spcBef>
                <a:spcPts val="0"/>
              </a:spcBef>
              <a:spcAft>
                <a:spcPts val="0"/>
              </a:spcAft>
              <a:buClrTx/>
              <a:buSzTx/>
              <a:buFont typeface="Arial" charset="0"/>
              <a:buNone/>
              <a:tabLst/>
              <a:defRPr/>
            </a:pPr>
            <a:r>
              <a:rPr lang="en-US" sz="2400" dirty="0" smtClean="0"/>
              <a:t>The Processor API appeals to users:</a:t>
            </a:r>
          </a:p>
          <a:p>
            <a:pPr marL="342900" marR="0" lvl="0" indent="-342900" defTabSz="914400" eaLnBrk="1" fontAlgn="auto" latinLnBrk="0" hangingPunct="1">
              <a:lnSpc>
                <a:spcPct val="150000"/>
              </a:lnSpc>
              <a:spcBef>
                <a:spcPts val="0"/>
              </a:spcBef>
              <a:spcAft>
                <a:spcPts val="0"/>
              </a:spcAft>
              <a:buClrTx/>
              <a:buSzTx/>
              <a:buFont typeface="Arial" charset="0"/>
              <a:buChar char="•"/>
              <a:tabLst/>
              <a:defRPr/>
            </a:pPr>
            <a:r>
              <a:rPr lang="en-US" sz="2400" dirty="0" smtClean="0"/>
              <a:t>When familiar with Storm, Samza</a:t>
            </a:r>
          </a:p>
          <a:p>
            <a:pPr marL="800100" lvl="1" indent="-342900" defTabSz="914400">
              <a:lnSpc>
                <a:spcPct val="150000"/>
              </a:lnSpc>
              <a:buFont typeface="Arial" charset="0"/>
              <a:buChar char="•"/>
            </a:pPr>
            <a:r>
              <a:rPr lang="en-US" sz="2400" dirty="0" smtClean="0"/>
              <a:t>Still, check out the DSL!</a:t>
            </a:r>
          </a:p>
          <a:p>
            <a:pPr marL="342900" marR="0" lvl="0" indent="-342900" defTabSz="914400" eaLnBrk="1" fontAlgn="auto" latinLnBrk="0" hangingPunct="1">
              <a:lnSpc>
                <a:spcPct val="150000"/>
              </a:lnSpc>
              <a:spcBef>
                <a:spcPts val="0"/>
              </a:spcBef>
              <a:spcAft>
                <a:spcPts val="0"/>
              </a:spcAft>
              <a:buClrTx/>
              <a:buSzTx/>
              <a:buFont typeface="Arial" charset="0"/>
              <a:buChar char="•"/>
              <a:tabLst/>
              <a:defRPr/>
            </a:pPr>
            <a:r>
              <a:rPr lang="en-US" sz="2400" dirty="0" smtClean="0"/>
              <a:t>When requiring functionality that is</a:t>
            </a:r>
            <a:br>
              <a:rPr lang="en-US" sz="2400" dirty="0" smtClean="0"/>
            </a:br>
            <a:r>
              <a:rPr lang="en-US" sz="2400" dirty="0" smtClean="0"/>
              <a:t>not yet available in the DSL</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400" dirty="0"/>
          </a:p>
        </p:txBody>
      </p:sp>
    </p:spTree>
    <p:extLst>
      <p:ext uri="{BB962C8B-B14F-4D97-AF65-F5344CB8AC3E}">
        <p14:creationId xmlns:p14="http://schemas.microsoft.com/office/powerpoint/2010/main" val="2363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Kafka Streams vs. Kafka’s “normal” consumer clients</a:t>
            </a:r>
            <a:endParaRPr lang="en-US" dirty="0"/>
          </a:p>
        </p:txBody>
      </p:sp>
      <p:sp>
        <p:nvSpPr>
          <p:cNvPr id="3" name="Content Placeholder 2"/>
          <p:cNvSpPr>
            <a:spLocks noGrp="1"/>
          </p:cNvSpPr>
          <p:nvPr>
            <p:ph sz="half" idx="1"/>
          </p:nvPr>
        </p:nvSpPr>
        <p:spPr>
          <a:xfrm>
            <a:off x="304803" y="1028700"/>
            <a:ext cx="3848097" cy="5143500"/>
          </a:xfrm>
        </p:spPr>
        <p:txBody>
          <a:bodyPr/>
          <a:lstStyle/>
          <a:p>
            <a:r>
              <a:rPr lang="en-US" b="1" dirty="0" smtClean="0">
                <a:latin typeface="Roboto" charset="0"/>
                <a:ea typeface="Roboto" charset="0"/>
                <a:cs typeface="Roboto" charset="0"/>
              </a:rPr>
              <a:t>Kafka Streams</a:t>
            </a:r>
          </a:p>
          <a:p>
            <a:endParaRPr lang="en-US" dirty="0" smtClean="0"/>
          </a:p>
          <a:p>
            <a:pPr marL="342900" indent="-342900">
              <a:buFont typeface="Arial" charset="0"/>
              <a:buChar char="•"/>
            </a:pPr>
            <a:r>
              <a:rPr lang="en-US" dirty="0" smtClean="0"/>
              <a:t>Basically all the time</a:t>
            </a:r>
          </a:p>
          <a:p>
            <a:pPr marL="342900" indent="-342900">
              <a:buFont typeface="Arial" charset="0"/>
              <a:buChar char="•"/>
            </a:pPr>
            <a:r>
              <a:rPr lang="en-US" dirty="0"/>
              <a:t>Basically all the time</a:t>
            </a:r>
          </a:p>
          <a:p>
            <a:pPr marL="342900" indent="-342900">
              <a:buFont typeface="Arial" charset="0"/>
              <a:buChar char="•"/>
            </a:pPr>
            <a:r>
              <a:rPr lang="en-US" dirty="0"/>
              <a:t>Basically all the time</a:t>
            </a:r>
          </a:p>
          <a:p>
            <a:pPr marL="342900" indent="-342900">
              <a:buFont typeface="Arial" charset="0"/>
              <a:buChar char="•"/>
            </a:pPr>
            <a:r>
              <a:rPr lang="en-US" dirty="0"/>
              <a:t>Basically all the time</a:t>
            </a:r>
          </a:p>
          <a:p>
            <a:pPr marL="342900" indent="-342900">
              <a:buFont typeface="Arial" charset="0"/>
              <a:buChar char="•"/>
            </a:pPr>
            <a:r>
              <a:rPr lang="en-US" dirty="0"/>
              <a:t>Basically all the time</a:t>
            </a:r>
          </a:p>
          <a:p>
            <a:pPr marL="342900" indent="-342900">
              <a:buFont typeface="Arial" charset="0"/>
              <a:buChar char="•"/>
            </a:pPr>
            <a:r>
              <a:rPr lang="en-US" dirty="0"/>
              <a:t>Basically all the time</a:t>
            </a:r>
          </a:p>
          <a:p>
            <a:pPr marL="342900" indent="-342900">
              <a:buFont typeface="Arial" charset="0"/>
              <a:buChar char="•"/>
            </a:pPr>
            <a:r>
              <a:rPr lang="en-US" dirty="0"/>
              <a:t>Basically all the time</a:t>
            </a:r>
          </a:p>
          <a:p>
            <a:pPr marL="342900" indent="-342900">
              <a:buFont typeface="Arial" charset="0"/>
              <a:buChar char="•"/>
            </a:pPr>
            <a:r>
              <a:rPr lang="en-US" dirty="0"/>
              <a:t>Basically all the time</a:t>
            </a:r>
          </a:p>
          <a:p>
            <a:pPr marL="342900" indent="-342900">
              <a:buFont typeface="Arial" charset="0"/>
              <a:buChar char="•"/>
            </a:pPr>
            <a:r>
              <a:rPr lang="en-US" dirty="0"/>
              <a:t>Basically all the time</a:t>
            </a:r>
          </a:p>
          <a:p>
            <a:pPr marL="342900" indent="-342900">
              <a:buFont typeface="Arial" charset="0"/>
              <a:buChar char="•"/>
            </a:pPr>
            <a:r>
              <a:rPr lang="en-US" dirty="0"/>
              <a:t>Basically all the time</a:t>
            </a:r>
          </a:p>
          <a:p>
            <a:pPr marL="342900" indent="-342900">
              <a:buFont typeface="Arial" charset="0"/>
              <a:buChar char="•"/>
            </a:pPr>
            <a:r>
              <a:rPr lang="en-US" dirty="0"/>
              <a:t>Basically all the </a:t>
            </a:r>
            <a:r>
              <a:rPr lang="en-US" dirty="0" smtClean="0"/>
              <a:t>time</a:t>
            </a:r>
            <a:endParaRPr lang="en-US" dirty="0"/>
          </a:p>
        </p:txBody>
      </p:sp>
      <p:sp>
        <p:nvSpPr>
          <p:cNvPr id="4" name="Content Placeholder 3"/>
          <p:cNvSpPr>
            <a:spLocks noGrp="1"/>
          </p:cNvSpPr>
          <p:nvPr>
            <p:ph sz="half" idx="2"/>
          </p:nvPr>
        </p:nvSpPr>
        <p:spPr>
          <a:xfrm>
            <a:off x="3905472" y="1028700"/>
            <a:ext cx="6495828" cy="5143500"/>
          </a:xfrm>
        </p:spPr>
        <p:txBody>
          <a:bodyPr/>
          <a:lstStyle/>
          <a:p>
            <a:r>
              <a:rPr lang="en-US" b="1" dirty="0" smtClean="0">
                <a:latin typeface="Roboto" charset="0"/>
                <a:ea typeface="Roboto" charset="0"/>
                <a:cs typeface="Roboto" charset="0"/>
              </a:rPr>
              <a:t>Kafka consumer clients (Java, C/C++, Python, Go, </a:t>
            </a:r>
            <a:r>
              <a:rPr lang="is-IS" b="1" dirty="0" smtClean="0">
                <a:latin typeface="Roboto" charset="0"/>
                <a:ea typeface="Roboto" charset="0"/>
                <a:cs typeface="Roboto" charset="0"/>
              </a:rPr>
              <a:t>…</a:t>
            </a:r>
            <a:r>
              <a:rPr lang="en-US" b="1" dirty="0" smtClean="0">
                <a:latin typeface="Roboto" charset="0"/>
                <a:ea typeface="Roboto" charset="0"/>
                <a:cs typeface="Roboto" charset="0"/>
              </a:rPr>
              <a:t>)</a:t>
            </a:r>
          </a:p>
          <a:p>
            <a:endParaRPr lang="en-US" dirty="0" smtClean="0"/>
          </a:p>
          <a:p>
            <a:pPr marL="342900" indent="-342900">
              <a:buFont typeface="Arial" charset="0"/>
              <a:buChar char="•"/>
            </a:pPr>
            <a:r>
              <a:rPr lang="en-US" dirty="0" smtClean="0"/>
              <a:t>When you must interact with Kafka at a very low level and/or in a very special way</a:t>
            </a:r>
          </a:p>
          <a:p>
            <a:pPr marL="857250" lvl="1" indent="-342900">
              <a:buFont typeface="Arial" charset="0"/>
              <a:buChar char="•"/>
            </a:pPr>
            <a:r>
              <a:rPr lang="en-US" dirty="0" smtClean="0"/>
              <a:t>Example: When integrating your own stream processing tool (Spark, Storm) with Kafka.</a:t>
            </a:r>
            <a:endParaRPr lang="en-US" dirty="0"/>
          </a:p>
        </p:txBody>
      </p:sp>
    </p:spTree>
    <p:extLst>
      <p:ext uri="{BB962C8B-B14F-4D97-AF65-F5344CB8AC3E}">
        <p14:creationId xmlns:p14="http://schemas.microsoft.com/office/powerpoint/2010/main" val="4525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a:t>
            </a:r>
            <a:r>
              <a:rPr lang="en-US" dirty="0" err="1" smtClean="0"/>
              <a:t>WordCount</a:t>
            </a:r>
            <a:r>
              <a:rPr lang="en-US" dirty="0" smtClean="0"/>
              <a:t> is better than your </a:t>
            </a:r>
            <a:r>
              <a:rPr lang="en-US" dirty="0" err="1" smtClean="0"/>
              <a:t>WordCount</a:t>
            </a:r>
            <a:r>
              <a:rPr lang="en-US" dirty="0" smtClean="0"/>
              <a:t>!”</a:t>
            </a:r>
            <a:endParaRPr lang="en-US" dirty="0"/>
          </a:p>
        </p:txBody>
      </p:sp>
      <p:sp>
        <p:nvSpPr>
          <p:cNvPr id="8" name="TextBox 7"/>
          <p:cNvSpPr txBox="1"/>
          <p:nvPr/>
        </p:nvSpPr>
        <p:spPr>
          <a:xfrm>
            <a:off x="586854" y="1766569"/>
            <a:ext cx="986167" cy="461665"/>
          </a:xfrm>
          <a:prstGeom prst="rect">
            <a:avLst/>
          </a:prstGeom>
          <a:noFill/>
        </p:spPr>
        <p:txBody>
          <a:bodyPr wrap="none" rtlCol="0">
            <a:spAutoFit/>
          </a:bodyPr>
          <a:lstStyle/>
          <a:p>
            <a:r>
              <a:rPr lang="en-US" sz="2400" b="1" dirty="0" smtClean="0">
                <a:latin typeface="Roboto" charset="0"/>
                <a:ea typeface="Roboto" charset="0"/>
                <a:cs typeface="Roboto" charset="0"/>
              </a:rPr>
              <a:t>Kafka</a:t>
            </a:r>
            <a:endParaRPr lang="en-US" sz="2400" b="1" dirty="0">
              <a:latin typeface="Roboto" charset="0"/>
              <a:ea typeface="Roboto" charset="0"/>
              <a:cs typeface="Roboto" charset="0"/>
            </a:endParaRPr>
          </a:p>
        </p:txBody>
      </p:sp>
      <p:sp>
        <p:nvSpPr>
          <p:cNvPr id="9" name="TextBox 8"/>
          <p:cNvSpPr txBox="1"/>
          <p:nvPr/>
        </p:nvSpPr>
        <p:spPr>
          <a:xfrm>
            <a:off x="586854" y="3873980"/>
            <a:ext cx="989373" cy="461665"/>
          </a:xfrm>
          <a:prstGeom prst="rect">
            <a:avLst/>
          </a:prstGeom>
          <a:noFill/>
        </p:spPr>
        <p:txBody>
          <a:bodyPr wrap="none" rtlCol="0">
            <a:spAutoFit/>
          </a:bodyPr>
          <a:lstStyle/>
          <a:p>
            <a:r>
              <a:rPr lang="en-US" sz="2400" b="1" dirty="0" smtClean="0">
                <a:latin typeface="Roboto" charset="0"/>
                <a:ea typeface="Roboto" charset="0"/>
                <a:cs typeface="Roboto" charset="0"/>
              </a:rPr>
              <a:t>Spark</a:t>
            </a:r>
            <a:endParaRPr lang="en-US" sz="2400" b="1" dirty="0">
              <a:latin typeface="Roboto" charset="0"/>
              <a:ea typeface="Roboto" charset="0"/>
              <a:cs typeface="Roboto"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8842" t="57108" r="3016" b="18876"/>
          <a:stretch/>
        </p:blipFill>
        <p:spPr>
          <a:xfrm>
            <a:off x="3398293" y="1305954"/>
            <a:ext cx="8183790" cy="1592202"/>
          </a:xfrm>
          <a:prstGeom prst="rect">
            <a:avLst/>
          </a:prstGeom>
          <a:ln>
            <a:solidFill>
              <a:schemeClr val="bg2"/>
            </a:solidFill>
          </a:ln>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266" t="63681" r="30143" b="26767"/>
          <a:stretch/>
        </p:blipFill>
        <p:spPr>
          <a:xfrm>
            <a:off x="3398291" y="3546433"/>
            <a:ext cx="8183791" cy="1333062"/>
          </a:xfrm>
          <a:prstGeom prst="rect">
            <a:avLst/>
          </a:prstGeom>
          <a:ln>
            <a:solidFill>
              <a:schemeClr val="bg2"/>
            </a:solidFill>
          </a:ln>
        </p:spPr>
      </p:pic>
      <p:sp>
        <p:nvSpPr>
          <p:cNvPr id="13" name="TextBox 12"/>
          <p:cNvSpPr txBox="1"/>
          <p:nvPr/>
        </p:nvSpPr>
        <p:spPr>
          <a:xfrm>
            <a:off x="211017" y="5266143"/>
            <a:ext cx="11732459" cy="646331"/>
          </a:xfrm>
          <a:prstGeom prst="rect">
            <a:avLst/>
          </a:prstGeom>
          <a:solidFill>
            <a:schemeClr val="accent4"/>
          </a:solidFill>
        </p:spPr>
        <p:txBody>
          <a:bodyPr wrap="square" rtlCol="0">
            <a:spAutoFit/>
          </a:bodyPr>
          <a:lstStyle/>
          <a:p>
            <a:r>
              <a:rPr lang="en-US" smtClean="0">
                <a:solidFill>
                  <a:schemeClr val="bg1"/>
                </a:solidFill>
                <a:latin typeface="Roboto" charset="0"/>
                <a:ea typeface="Roboto" charset="0"/>
                <a:cs typeface="Roboto" charset="0"/>
              </a:rPr>
              <a:t>These isolated </a:t>
            </a:r>
            <a:r>
              <a:rPr lang="en-US" dirty="0" smtClean="0">
                <a:solidFill>
                  <a:schemeClr val="bg1"/>
                </a:solidFill>
                <a:latin typeface="Roboto" charset="0"/>
                <a:ea typeface="Roboto" charset="0"/>
                <a:cs typeface="Roboto" charset="0"/>
              </a:rPr>
              <a:t>code snippets are nice (and actually quite similar) but they are not very meaningful.  In practice, we also need to read data from somewhere, write data back to somewhere, etc.– but we can see none of this here.</a:t>
            </a:r>
            <a:endParaRPr lang="en-US"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37863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27654"/>
            <a:ext cx="12192000" cy="1938992"/>
          </a:xfrm>
          <a:prstGeom prst="rect">
            <a:avLst/>
          </a:prstGeom>
          <a:noFill/>
        </p:spPr>
        <p:txBody>
          <a:bodyPr wrap="square" rtlCol="0">
            <a:spAutoFit/>
          </a:bodyPr>
          <a:lstStyle/>
          <a:p>
            <a:pPr algn="ctr"/>
            <a:r>
              <a:rPr lang="en-US" sz="2000" i="1" dirty="0" smtClean="0">
                <a:latin typeface="Roboto" charset="0"/>
                <a:ea typeface="Roboto" charset="0"/>
                <a:cs typeface="Roboto" charset="0"/>
              </a:rPr>
              <a:t>The purpose of the following comparison is to show concrete examples</a:t>
            </a:r>
          </a:p>
          <a:p>
            <a:pPr algn="ctr"/>
            <a:r>
              <a:rPr lang="en-US" sz="2000" i="1" dirty="0" smtClean="0">
                <a:latin typeface="Roboto" charset="0"/>
                <a:ea typeface="Roboto" charset="0"/>
                <a:cs typeface="Roboto" charset="0"/>
              </a:rPr>
              <a:t>(rather than high-level talk) to point out some general differences between</a:t>
            </a:r>
            <a:br>
              <a:rPr lang="en-US" sz="2000" i="1" dirty="0" smtClean="0">
                <a:latin typeface="Roboto" charset="0"/>
                <a:ea typeface="Roboto" charset="0"/>
                <a:cs typeface="Roboto" charset="0"/>
              </a:rPr>
            </a:br>
            <a:r>
              <a:rPr lang="en-US" sz="2000" i="1" dirty="0" smtClean="0">
                <a:latin typeface="Roboto" charset="0"/>
                <a:ea typeface="Roboto" charset="0"/>
                <a:cs typeface="Roboto" charset="0"/>
              </a:rPr>
              <a:t>Kafka Streams and other, related stream processing technologies.</a:t>
            </a:r>
            <a:br>
              <a:rPr lang="en-US" sz="2000" i="1" dirty="0" smtClean="0">
                <a:latin typeface="Roboto" charset="0"/>
                <a:ea typeface="Roboto" charset="0"/>
                <a:cs typeface="Roboto" charset="0"/>
              </a:rPr>
            </a:br>
            <a:r>
              <a:rPr lang="en-US" sz="2000" i="1" dirty="0" smtClean="0">
                <a:latin typeface="Roboto" charset="0"/>
                <a:ea typeface="Roboto" charset="0"/>
                <a:cs typeface="Roboto" charset="0"/>
              </a:rPr>
              <a:t/>
            </a:r>
            <a:br>
              <a:rPr lang="en-US" sz="2000" i="1" dirty="0" smtClean="0">
                <a:latin typeface="Roboto" charset="0"/>
                <a:ea typeface="Roboto" charset="0"/>
                <a:cs typeface="Roboto" charset="0"/>
              </a:rPr>
            </a:br>
            <a:r>
              <a:rPr lang="en-US" sz="2000" i="1" dirty="0" smtClean="0">
                <a:latin typeface="Roboto" charset="0"/>
                <a:ea typeface="Roboto" charset="0"/>
                <a:cs typeface="Roboto" charset="0"/>
              </a:rPr>
              <a:t>Here, we happen to compare Kafka Streams with Spark.</a:t>
            </a:r>
            <a:br>
              <a:rPr lang="en-US" sz="2000" i="1" dirty="0" smtClean="0">
                <a:latin typeface="Roboto" charset="0"/>
                <a:ea typeface="Roboto" charset="0"/>
                <a:cs typeface="Roboto" charset="0"/>
              </a:rPr>
            </a:br>
            <a:r>
              <a:rPr lang="en-US" sz="2000" i="1" dirty="0" smtClean="0">
                <a:latin typeface="Roboto" charset="0"/>
                <a:ea typeface="Roboto" charset="0"/>
                <a:cs typeface="Roboto" charset="0"/>
              </a:rPr>
              <a:t>But we could have also compared with Storm, Samza, </a:t>
            </a:r>
            <a:r>
              <a:rPr lang="en-US" sz="2000" i="1" dirty="0" err="1" smtClean="0">
                <a:latin typeface="Roboto" charset="0"/>
                <a:ea typeface="Roboto" charset="0"/>
                <a:cs typeface="Roboto" charset="0"/>
              </a:rPr>
              <a:t>Akka</a:t>
            </a:r>
            <a:r>
              <a:rPr lang="en-US" sz="2000" i="1" dirty="0" smtClean="0">
                <a:latin typeface="Roboto" charset="0"/>
                <a:ea typeface="Roboto" charset="0"/>
                <a:cs typeface="Roboto" charset="0"/>
              </a:rPr>
              <a:t> Streams, etc.</a:t>
            </a:r>
          </a:p>
        </p:txBody>
      </p:sp>
    </p:spTree>
    <p:extLst>
      <p:ext uri="{BB962C8B-B14F-4D97-AF65-F5344CB8AC3E}">
        <p14:creationId xmlns:p14="http://schemas.microsoft.com/office/powerpoint/2010/main" val="151639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WordCount</a:t>
            </a:r>
            <a:r>
              <a:rPr lang="en-US" dirty="0" smtClean="0"/>
              <a:t> in Kafka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787" y="2669007"/>
            <a:ext cx="999579" cy="12707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8181" y="2669007"/>
            <a:ext cx="999579" cy="1270782"/>
          </a:xfrm>
          <a:prstGeom prst="rect">
            <a:avLst/>
          </a:prstGeom>
        </p:spPr>
      </p:pic>
      <p:sp>
        <p:nvSpPr>
          <p:cNvPr id="6" name="Rounded Rectangle 5"/>
          <p:cNvSpPr/>
          <p:nvPr/>
        </p:nvSpPr>
        <p:spPr>
          <a:xfrm>
            <a:off x="9077216" y="2875325"/>
            <a:ext cx="1077114" cy="858146"/>
          </a:xfrm>
          <a:prstGeom prst="round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Word</a:t>
            </a:r>
            <a:br>
              <a:rPr lang="en-US" dirty="0" smtClean="0"/>
            </a:br>
            <a:r>
              <a:rPr lang="en-US" dirty="0" smtClean="0"/>
              <a:t>Count</a:t>
            </a:r>
            <a:endParaRPr lang="en-US" dirty="0"/>
          </a:p>
        </p:txBody>
      </p:sp>
      <p:cxnSp>
        <p:nvCxnSpPr>
          <p:cNvPr id="8" name="Straight Arrow Connector 7"/>
          <p:cNvCxnSpPr>
            <a:stCxn id="4" idx="3"/>
            <a:endCxn id="6" idx="1"/>
          </p:cNvCxnSpPr>
          <p:nvPr/>
        </p:nvCxnSpPr>
        <p:spPr>
          <a:xfrm>
            <a:off x="8573366" y="3304398"/>
            <a:ext cx="5038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3"/>
            <a:endCxn id="5" idx="1"/>
          </p:cNvCxnSpPr>
          <p:nvPr/>
        </p:nvCxnSpPr>
        <p:spPr>
          <a:xfrm>
            <a:off x="10154330" y="3304398"/>
            <a:ext cx="50385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952120"/>
            <a:ext cx="7150235" cy="5105562"/>
          </a:xfrm>
          <a:prstGeom prst="rect">
            <a:avLst/>
          </a:prstGeom>
          <a:ln>
            <a:solidFill>
              <a:schemeClr val="bg2"/>
            </a:solidFill>
          </a:ln>
        </p:spPr>
      </p:pic>
    </p:spTree>
    <p:extLst>
      <p:ext uri="{BB962C8B-B14F-4D97-AF65-F5344CB8AC3E}">
        <p14:creationId xmlns:p14="http://schemas.microsoft.com/office/powerpoint/2010/main" val="74494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89652"/>
            <a:ext cx="9410700" cy="4838700"/>
          </a:xfrm>
          <a:prstGeom prst="rect">
            <a:avLst/>
          </a:prstGeom>
          <a:ln>
            <a:solidFill>
              <a:schemeClr val="bg2"/>
            </a:solidFill>
          </a:ln>
        </p:spPr>
      </p:pic>
      <p:sp>
        <p:nvSpPr>
          <p:cNvPr id="2" name="Title 1"/>
          <p:cNvSpPr>
            <a:spLocks noGrp="1"/>
          </p:cNvSpPr>
          <p:nvPr>
            <p:ph type="title"/>
          </p:nvPr>
        </p:nvSpPr>
        <p:spPr/>
        <p:txBody>
          <a:bodyPr/>
          <a:lstStyle/>
          <a:p>
            <a:r>
              <a:rPr lang="en-US" dirty="0"/>
              <a:t>Compared to: </a:t>
            </a:r>
            <a:r>
              <a:rPr lang="en-US" dirty="0" err="1"/>
              <a:t>WordCount</a:t>
            </a:r>
            <a:r>
              <a:rPr lang="en-US" dirty="0"/>
              <a:t> </a:t>
            </a:r>
            <a:r>
              <a:rPr lang="en-US" dirty="0" smtClean="0"/>
              <a:t>in Spark 2.0</a:t>
            </a:r>
            <a:endParaRPr lang="en-US" dirty="0"/>
          </a:p>
        </p:txBody>
      </p:sp>
      <p:sp>
        <p:nvSpPr>
          <p:cNvPr id="16" name="Oval 15"/>
          <p:cNvSpPr/>
          <p:nvPr/>
        </p:nvSpPr>
        <p:spPr>
          <a:xfrm>
            <a:off x="391441" y="1405028"/>
            <a:ext cx="441073" cy="4410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7" name="Oval 16"/>
          <p:cNvSpPr/>
          <p:nvPr/>
        </p:nvSpPr>
        <p:spPr>
          <a:xfrm>
            <a:off x="391440" y="2155945"/>
            <a:ext cx="441073" cy="4410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2</a:t>
            </a:r>
            <a:endParaRPr lang="en-US" sz="2000" dirty="0"/>
          </a:p>
        </p:txBody>
      </p:sp>
      <p:sp>
        <p:nvSpPr>
          <p:cNvPr id="18" name="Oval 17"/>
          <p:cNvSpPr/>
          <p:nvPr/>
        </p:nvSpPr>
        <p:spPr>
          <a:xfrm>
            <a:off x="391439" y="2961454"/>
            <a:ext cx="441073" cy="4410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27" name="TextBox 26"/>
          <p:cNvSpPr txBox="1"/>
          <p:nvPr/>
        </p:nvSpPr>
        <p:spPr>
          <a:xfrm>
            <a:off x="7235168" y="3549886"/>
            <a:ext cx="2795097" cy="1200329"/>
          </a:xfrm>
          <a:prstGeom prst="rect">
            <a:avLst/>
          </a:prstGeom>
          <a:solidFill>
            <a:schemeClr val="accent4"/>
          </a:solidFill>
        </p:spPr>
        <p:txBody>
          <a:bodyPr wrap="square" rtlCol="0">
            <a:spAutoFit/>
          </a:bodyPr>
          <a:lstStyle/>
          <a:p>
            <a:r>
              <a:rPr lang="en-US" dirty="0" smtClean="0">
                <a:solidFill>
                  <a:schemeClr val="bg1"/>
                </a:solidFill>
                <a:latin typeface="Roboto" charset="0"/>
                <a:ea typeface="Roboto" charset="0"/>
                <a:cs typeface="Roboto" charset="0"/>
              </a:rPr>
              <a:t>Runtime model leaks into processing logic</a:t>
            </a:r>
            <a:br>
              <a:rPr lang="en-US" dirty="0" smtClean="0">
                <a:solidFill>
                  <a:schemeClr val="bg1"/>
                </a:solidFill>
                <a:latin typeface="Roboto" charset="0"/>
                <a:ea typeface="Roboto" charset="0"/>
                <a:cs typeface="Roboto" charset="0"/>
              </a:rPr>
            </a:br>
            <a:r>
              <a:rPr lang="en-US" dirty="0" smtClean="0">
                <a:solidFill>
                  <a:schemeClr val="bg1"/>
                </a:solidFill>
                <a:latin typeface="Roboto" charset="0"/>
                <a:ea typeface="Roboto" charset="0"/>
                <a:cs typeface="Roboto" charset="0"/>
              </a:rPr>
              <a:t>(here: interfacing from Spark with Kafka)</a:t>
            </a:r>
            <a:endParaRPr lang="en-US"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27270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Compared to: </a:t>
            </a:r>
            <a:r>
              <a:rPr lang="en-US" dirty="0" err="1"/>
              <a:t>WordCount</a:t>
            </a:r>
            <a:r>
              <a:rPr lang="en-US" dirty="0"/>
              <a:t> </a:t>
            </a:r>
            <a:r>
              <a:rPr lang="en-US" dirty="0" smtClean="0"/>
              <a:t>in Spark 2.0</a:t>
            </a:r>
            <a:endParaRPr lang="en-US" dirty="0"/>
          </a:p>
        </p:txBody>
      </p:sp>
      <p:grpSp>
        <p:nvGrpSpPr>
          <p:cNvPr id="26" name="Group 25"/>
          <p:cNvGrpSpPr/>
          <p:nvPr/>
        </p:nvGrpSpPr>
        <p:grpSpPr>
          <a:xfrm>
            <a:off x="304800" y="929711"/>
            <a:ext cx="8712591" cy="5142190"/>
            <a:chOff x="1884351" y="989652"/>
            <a:chExt cx="9942945" cy="5868348"/>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t="45572"/>
            <a:stretch/>
          </p:blipFill>
          <p:spPr>
            <a:xfrm>
              <a:off x="1884351" y="989652"/>
              <a:ext cx="9942945" cy="5868348"/>
            </a:xfrm>
            <a:prstGeom prst="rect">
              <a:avLst/>
            </a:prstGeom>
            <a:ln>
              <a:solidFill>
                <a:schemeClr val="bg2"/>
              </a:solidFill>
            </a:ln>
          </p:spPr>
        </p:pic>
        <p:grpSp>
          <p:nvGrpSpPr>
            <p:cNvPr id="22" name="Group 21"/>
            <p:cNvGrpSpPr/>
            <p:nvPr/>
          </p:nvGrpSpPr>
          <p:grpSpPr>
            <a:xfrm>
              <a:off x="1924504" y="1853763"/>
              <a:ext cx="449907" cy="3382527"/>
              <a:chOff x="1788024" y="1730927"/>
              <a:chExt cx="449907" cy="3382527"/>
            </a:xfrm>
          </p:grpSpPr>
          <p:sp>
            <p:nvSpPr>
              <p:cNvPr id="20" name="Oval 19"/>
              <p:cNvSpPr/>
              <p:nvPr/>
            </p:nvSpPr>
            <p:spPr>
              <a:xfrm>
                <a:off x="1796858" y="1730927"/>
                <a:ext cx="441073" cy="4410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4</a:t>
                </a:r>
                <a:endParaRPr lang="en-US" sz="2000" dirty="0"/>
              </a:p>
            </p:txBody>
          </p:sp>
          <p:sp>
            <p:nvSpPr>
              <p:cNvPr id="21" name="Oval 20"/>
              <p:cNvSpPr/>
              <p:nvPr/>
            </p:nvSpPr>
            <p:spPr>
              <a:xfrm>
                <a:off x="1788024" y="4672381"/>
                <a:ext cx="441073" cy="4410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5</a:t>
                </a:r>
                <a:endParaRPr lang="en-US" sz="2000" dirty="0"/>
              </a:p>
            </p:txBody>
          </p:sp>
        </p:grpSp>
      </p:grpSp>
      <p:sp>
        <p:nvSpPr>
          <p:cNvPr id="12" name="TextBox 11"/>
          <p:cNvSpPr txBox="1"/>
          <p:nvPr/>
        </p:nvSpPr>
        <p:spPr>
          <a:xfrm>
            <a:off x="6096002" y="4650864"/>
            <a:ext cx="3090519" cy="923330"/>
          </a:xfrm>
          <a:prstGeom prst="rect">
            <a:avLst/>
          </a:prstGeom>
          <a:solidFill>
            <a:schemeClr val="accent4"/>
          </a:solidFill>
        </p:spPr>
        <p:txBody>
          <a:bodyPr wrap="square" rtlCol="0">
            <a:spAutoFit/>
          </a:bodyPr>
          <a:lstStyle/>
          <a:p>
            <a:r>
              <a:rPr lang="en-US" dirty="0" smtClean="0">
                <a:solidFill>
                  <a:schemeClr val="bg1"/>
                </a:solidFill>
                <a:latin typeface="Roboto" charset="0"/>
                <a:ea typeface="Roboto" charset="0"/>
                <a:cs typeface="Roboto" charset="0"/>
              </a:rPr>
              <a:t>Runtime model leaks into processing logic</a:t>
            </a:r>
            <a:br>
              <a:rPr lang="en-US" dirty="0" smtClean="0">
                <a:solidFill>
                  <a:schemeClr val="bg1"/>
                </a:solidFill>
                <a:latin typeface="Roboto" charset="0"/>
                <a:ea typeface="Roboto" charset="0"/>
                <a:cs typeface="Roboto" charset="0"/>
              </a:rPr>
            </a:br>
            <a:r>
              <a:rPr lang="en-US" dirty="0" smtClean="0">
                <a:solidFill>
                  <a:schemeClr val="bg1"/>
                </a:solidFill>
                <a:latin typeface="Roboto" charset="0"/>
                <a:ea typeface="Roboto" charset="0"/>
                <a:cs typeface="Roboto" charset="0"/>
              </a:rPr>
              <a:t>(driver vs. executors)</a:t>
            </a:r>
            <a:endParaRPr lang="en-US"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39931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15"/>
          <p:cNvPicPr preferRelativeResize="0"/>
          <p:nvPr/>
        </p:nvPicPr>
        <p:blipFill rotWithShape="1">
          <a:blip r:embed="rId3" cstate="screen">
            <a:alphaModFix amt="9000"/>
            <a:duotone>
              <a:schemeClr val="bg2">
                <a:shade val="45000"/>
                <a:satMod val="135000"/>
              </a:schemeClr>
              <a:prstClr val="white"/>
            </a:duotone>
            <a:extLst>
              <a:ext uri="{28A0092B-C50C-407E-A947-70E740481C1C}">
                <a14:useLocalDpi xmlns:a14="http://schemas.microsoft.com/office/drawing/2010/main"/>
              </a:ext>
            </a:extLst>
          </a:blip>
          <a:srcRect l="31614" t="18273" r="28884" b="19586"/>
          <a:stretch/>
        </p:blipFill>
        <p:spPr>
          <a:xfrm>
            <a:off x="90349" y="888999"/>
            <a:ext cx="3213101" cy="5054601"/>
          </a:xfrm>
          <a:prstGeom prst="rect">
            <a:avLst/>
          </a:prstGeom>
          <a:noFill/>
          <a:ln>
            <a:noFill/>
          </a:ln>
        </p:spPr>
      </p:pic>
      <p:sp>
        <p:nvSpPr>
          <p:cNvPr id="5" name="Shape 398"/>
          <p:cNvSpPr txBox="1">
            <a:spLocks/>
          </p:cNvSpPr>
          <p:nvPr/>
        </p:nvSpPr>
        <p:spPr>
          <a:xfrm>
            <a:off x="318951" y="2501851"/>
            <a:ext cx="6756552" cy="1754099"/>
          </a:xfrm>
          <a:prstGeom prst="rect">
            <a:avLst/>
          </a:prstGeom>
          <a:noFill/>
          <a:ln>
            <a:noFill/>
          </a:ln>
        </p:spPr>
        <p:txBody>
          <a:bodyPr vert="horz" lIns="91425" tIns="91425" rIns="91425" bIns="91425" rtlCol="0" anchor="ctr" anchorCtr="0">
            <a:noAutofit/>
          </a:bodyPr>
          <a:lstStyle>
            <a:lvl1pPr algn="l" defTabSz="914400" rtl="0" eaLnBrk="1" latinLnBrk="0" hangingPunct="1">
              <a:lnSpc>
                <a:spcPct val="90000"/>
              </a:lnSpc>
              <a:spcBef>
                <a:spcPct val="0"/>
              </a:spcBef>
              <a:buNone/>
              <a:defRPr sz="2800" kern="1200" baseline="0">
                <a:solidFill>
                  <a:schemeClr val="bg1"/>
                </a:solidFill>
                <a:latin typeface="+mj-lt"/>
                <a:ea typeface="+mj-ea"/>
                <a:cs typeface="+mj-cs"/>
              </a:defRPr>
            </a:lvl1pPr>
          </a:lstStyle>
          <a:p>
            <a:pPr>
              <a:buSzPct val="25000"/>
            </a:pPr>
            <a:r>
              <a:rPr lang="en-US" sz="4000" dirty="0" smtClean="0">
                <a:solidFill>
                  <a:schemeClr val="tx1"/>
                </a:solidFill>
              </a:rPr>
              <a:t>Kafka Streams </a:t>
            </a:r>
            <a:r>
              <a:rPr lang="en-US" sz="4000" b="1" dirty="0" smtClean="0">
                <a:solidFill>
                  <a:schemeClr val="accent1"/>
                </a:solidFill>
                <a:latin typeface="Roboto" pitchFamily="2" charset="0"/>
                <a:ea typeface="Roboto" pitchFamily="2" charset="0"/>
              </a:rPr>
              <a:t>key concepts</a:t>
            </a:r>
            <a:endParaRPr lang="en-US" sz="4000" dirty="0">
              <a:solidFill>
                <a:schemeClr val="tx1"/>
              </a:solidFill>
            </a:endParaRPr>
          </a:p>
        </p:txBody>
      </p:sp>
    </p:spTree>
    <p:extLst>
      <p:ext uri="{BB962C8B-B14F-4D97-AF65-F5344CB8AC3E}">
        <p14:creationId xmlns:p14="http://schemas.microsoft.com/office/powerpoint/2010/main" val="66139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71" y="1933807"/>
            <a:ext cx="9144000" cy="3106359"/>
          </a:xfrm>
          <a:prstGeom prst="rect">
            <a:avLst/>
          </a:prstGeom>
        </p:spPr>
      </p:pic>
    </p:spTree>
    <p:extLst>
      <p:ext uri="{BB962C8B-B14F-4D97-AF65-F5344CB8AC3E}">
        <p14:creationId xmlns:p14="http://schemas.microsoft.com/office/powerpoint/2010/main" val="203202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a:off x="572494" y="4989445"/>
            <a:ext cx="10369259"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7477817" y="1500141"/>
            <a:ext cx="4496848" cy="3587564"/>
            <a:chOff x="7151813" y="1174136"/>
            <a:chExt cx="4496848" cy="3587564"/>
          </a:xfrm>
        </p:grpSpPr>
        <p:cxnSp>
          <p:nvCxnSpPr>
            <p:cNvPr id="67" name="Straight Connector 66"/>
            <p:cNvCxnSpPr/>
            <p:nvPr/>
          </p:nvCxnSpPr>
          <p:spPr>
            <a:xfrm>
              <a:off x="7831040" y="1216087"/>
              <a:ext cx="0" cy="353306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7731028" y="4561675"/>
              <a:ext cx="200025" cy="20002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7151813" y="1174136"/>
              <a:ext cx="651140" cy="369332"/>
            </a:xfrm>
            <a:prstGeom prst="rect">
              <a:avLst/>
            </a:prstGeom>
            <a:solidFill>
              <a:schemeClr val="bg1"/>
            </a:solidFill>
          </p:spPr>
          <p:txBody>
            <a:bodyPr wrap="none" rtlCol="0">
              <a:spAutoFit/>
            </a:bodyPr>
            <a:lstStyle/>
            <a:p>
              <a:r>
                <a:rPr lang="en-US" b="1" dirty="0" smtClean="0">
                  <a:solidFill>
                    <a:srgbClr val="00B050"/>
                  </a:solidFill>
                  <a:latin typeface="Roboto" charset="0"/>
                  <a:ea typeface="Roboto" charset="0"/>
                  <a:cs typeface="Roboto" charset="0"/>
                </a:rPr>
                <a:t>0.10</a:t>
              </a:r>
              <a:endParaRPr lang="en-US" b="1" dirty="0">
                <a:solidFill>
                  <a:srgbClr val="00B050"/>
                </a:solidFill>
                <a:latin typeface="Roboto" charset="0"/>
                <a:ea typeface="Roboto" charset="0"/>
                <a:cs typeface="Roboto" charset="0"/>
              </a:endParaRPr>
            </a:p>
          </p:txBody>
        </p:sp>
        <p:sp>
          <p:nvSpPr>
            <p:cNvPr id="70" name="TextBox 69"/>
            <p:cNvSpPr txBox="1"/>
            <p:nvPr/>
          </p:nvSpPr>
          <p:spPr>
            <a:xfrm>
              <a:off x="7856875" y="1218348"/>
              <a:ext cx="3791786" cy="646331"/>
            </a:xfrm>
            <a:prstGeom prst="rect">
              <a:avLst/>
            </a:prstGeom>
            <a:solidFill>
              <a:schemeClr val="bg1"/>
            </a:solidFill>
          </p:spPr>
          <p:txBody>
            <a:bodyPr wrap="square" rtlCol="0">
              <a:spAutoFit/>
            </a:bodyPr>
            <a:lstStyle/>
            <a:p>
              <a:r>
                <a:rPr lang="en-US" b="1" dirty="0" smtClean="0">
                  <a:solidFill>
                    <a:srgbClr val="00B050"/>
                  </a:solidFill>
                  <a:latin typeface="Roboto" charset="0"/>
                  <a:ea typeface="Roboto" charset="0"/>
                  <a:cs typeface="Roboto" charset="0"/>
                </a:rPr>
                <a:t>Data processing (Kafka Streams)</a:t>
              </a:r>
              <a:r>
                <a:rPr lang="en-US" dirty="0" smtClean="0">
                  <a:solidFill>
                    <a:srgbClr val="00B050"/>
                  </a:solidFill>
                  <a:latin typeface="Roboto" charset="0"/>
                  <a:ea typeface="Roboto" charset="0"/>
                  <a:cs typeface="Roboto" charset="0"/>
                </a:rPr>
                <a:t/>
              </a:r>
              <a:br>
                <a:rPr lang="en-US" dirty="0" smtClean="0">
                  <a:solidFill>
                    <a:srgbClr val="00B050"/>
                  </a:solidFill>
                  <a:latin typeface="Roboto" charset="0"/>
                  <a:ea typeface="Roboto" charset="0"/>
                  <a:cs typeface="Roboto" charset="0"/>
                </a:rPr>
              </a:br>
              <a:r>
                <a:rPr lang="en-US" dirty="0" smtClean="0">
                  <a:solidFill>
                    <a:srgbClr val="00B050"/>
                  </a:solidFill>
                  <a:latin typeface="Roboto" charset="0"/>
                  <a:ea typeface="Roboto" charset="0"/>
                  <a:cs typeface="Roboto" charset="0"/>
                </a:rPr>
                <a:t>plus rack awareness, security, </a:t>
              </a:r>
              <a:r>
                <a:rPr lang="is-IS" dirty="0" smtClean="0">
                  <a:solidFill>
                    <a:srgbClr val="00B050"/>
                  </a:solidFill>
                  <a:latin typeface="Roboto" charset="0"/>
                  <a:ea typeface="Roboto" charset="0"/>
                  <a:cs typeface="Roboto" charset="0"/>
                </a:rPr>
                <a:t>…</a:t>
              </a:r>
              <a:endParaRPr lang="en-US" dirty="0">
                <a:solidFill>
                  <a:srgbClr val="00B050"/>
                </a:solidFill>
                <a:latin typeface="Roboto" charset="0"/>
                <a:ea typeface="Roboto" charset="0"/>
                <a:cs typeface="Roboto" charset="0"/>
              </a:endParaRPr>
            </a:p>
          </p:txBody>
        </p:sp>
      </p:grpSp>
      <p:grpSp>
        <p:nvGrpSpPr>
          <p:cNvPr id="91" name="Group 90"/>
          <p:cNvGrpSpPr/>
          <p:nvPr/>
        </p:nvGrpSpPr>
        <p:grpSpPr>
          <a:xfrm>
            <a:off x="6547172" y="2426648"/>
            <a:ext cx="5214298" cy="2662807"/>
            <a:chOff x="6221168" y="2100643"/>
            <a:chExt cx="5214298" cy="2662807"/>
          </a:xfrm>
        </p:grpSpPr>
        <p:cxnSp>
          <p:nvCxnSpPr>
            <p:cNvPr id="62" name="Straight Connector 61"/>
            <p:cNvCxnSpPr/>
            <p:nvPr/>
          </p:nvCxnSpPr>
          <p:spPr>
            <a:xfrm>
              <a:off x="6765092" y="2116545"/>
              <a:ext cx="0" cy="264062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6665080" y="4563425"/>
              <a:ext cx="200025" cy="20002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6221168" y="2132447"/>
              <a:ext cx="518091" cy="369332"/>
            </a:xfrm>
            <a:prstGeom prst="rect">
              <a:avLst/>
            </a:prstGeom>
            <a:solidFill>
              <a:schemeClr val="bg1"/>
            </a:solidFill>
          </p:spPr>
          <p:txBody>
            <a:bodyPr wrap="none" rtlCol="0">
              <a:spAutoFit/>
            </a:bodyPr>
            <a:lstStyle/>
            <a:p>
              <a:r>
                <a:rPr lang="en-US" b="1" smtClean="0">
                  <a:solidFill>
                    <a:srgbClr val="00B050"/>
                  </a:solidFill>
                  <a:latin typeface="Roboto" charset="0"/>
                  <a:ea typeface="Roboto" charset="0"/>
                  <a:cs typeface="Roboto" charset="0"/>
                </a:rPr>
                <a:t>0.9</a:t>
              </a:r>
              <a:endParaRPr lang="en-US" b="1" dirty="0">
                <a:solidFill>
                  <a:srgbClr val="00B050"/>
                </a:solidFill>
                <a:latin typeface="Roboto" charset="0"/>
                <a:ea typeface="Roboto" charset="0"/>
                <a:cs typeface="Roboto" charset="0"/>
              </a:endParaRPr>
            </a:p>
          </p:txBody>
        </p:sp>
        <p:sp>
          <p:nvSpPr>
            <p:cNvPr id="65" name="TextBox 64"/>
            <p:cNvSpPr txBox="1"/>
            <p:nvPr/>
          </p:nvSpPr>
          <p:spPr>
            <a:xfrm>
              <a:off x="6829650" y="2100643"/>
              <a:ext cx="4605816" cy="646331"/>
            </a:xfrm>
            <a:prstGeom prst="rect">
              <a:avLst/>
            </a:prstGeom>
            <a:solidFill>
              <a:schemeClr val="bg1"/>
            </a:solidFill>
          </p:spPr>
          <p:txBody>
            <a:bodyPr wrap="square" rtlCol="0">
              <a:spAutoFit/>
            </a:bodyPr>
            <a:lstStyle/>
            <a:p>
              <a:r>
                <a:rPr lang="en-US" b="1" dirty="0" smtClean="0">
                  <a:solidFill>
                    <a:srgbClr val="00B050"/>
                  </a:solidFill>
                  <a:latin typeface="Roboto" charset="0"/>
                  <a:ea typeface="Roboto" charset="0"/>
                  <a:cs typeface="Roboto" charset="0"/>
                </a:rPr>
                <a:t>Data integration (Kafka Connect)</a:t>
              </a:r>
              <a:r>
                <a:rPr lang="en-US" dirty="0" smtClean="0">
                  <a:solidFill>
                    <a:srgbClr val="00B050"/>
                  </a:solidFill>
                  <a:latin typeface="Roboto" charset="0"/>
                  <a:ea typeface="Roboto" charset="0"/>
                  <a:cs typeface="Roboto" charset="0"/>
                </a:rPr>
                <a:t/>
              </a:r>
              <a:br>
                <a:rPr lang="en-US" dirty="0" smtClean="0">
                  <a:solidFill>
                    <a:srgbClr val="00B050"/>
                  </a:solidFill>
                  <a:latin typeface="Roboto" charset="0"/>
                  <a:ea typeface="Roboto" charset="0"/>
                  <a:cs typeface="Roboto" charset="0"/>
                </a:rPr>
              </a:br>
              <a:r>
                <a:rPr lang="en-US" dirty="0" smtClean="0">
                  <a:solidFill>
                    <a:srgbClr val="00B050"/>
                  </a:solidFill>
                  <a:latin typeface="Roboto" charset="0"/>
                  <a:ea typeface="Roboto" charset="0"/>
                  <a:cs typeface="Roboto" charset="0"/>
                </a:rPr>
                <a:t>plus security, new consumer, </a:t>
              </a:r>
              <a:r>
                <a:rPr lang="is-IS" dirty="0" smtClean="0">
                  <a:solidFill>
                    <a:srgbClr val="00B050"/>
                  </a:solidFill>
                  <a:latin typeface="Roboto" charset="0"/>
                  <a:ea typeface="Roboto" charset="0"/>
                  <a:cs typeface="Roboto" charset="0"/>
                </a:rPr>
                <a:t>…</a:t>
              </a:r>
              <a:endParaRPr lang="en-US" dirty="0">
                <a:solidFill>
                  <a:srgbClr val="00B050"/>
                </a:solidFill>
                <a:latin typeface="Roboto" charset="0"/>
                <a:ea typeface="Roboto" charset="0"/>
                <a:cs typeface="Roboto" charset="0"/>
              </a:endParaRPr>
            </a:p>
          </p:txBody>
        </p:sp>
      </p:grpSp>
      <p:grpSp>
        <p:nvGrpSpPr>
          <p:cNvPr id="93" name="Group 92"/>
          <p:cNvGrpSpPr/>
          <p:nvPr/>
        </p:nvGrpSpPr>
        <p:grpSpPr>
          <a:xfrm>
            <a:off x="2755448" y="1517776"/>
            <a:ext cx="2765313" cy="3567529"/>
            <a:chOff x="2429444" y="1191771"/>
            <a:chExt cx="2765313" cy="3567529"/>
          </a:xfrm>
        </p:grpSpPr>
        <p:cxnSp>
          <p:nvCxnSpPr>
            <p:cNvPr id="82" name="Straight Connector 81"/>
            <p:cNvCxnSpPr/>
            <p:nvPr/>
          </p:nvCxnSpPr>
          <p:spPr>
            <a:xfrm>
              <a:off x="5094745" y="1216087"/>
              <a:ext cx="0" cy="34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4994732" y="4559275"/>
              <a:ext cx="200025" cy="2000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p:cNvPicPr>
              <a:picLocks noChangeAspect="1"/>
            </p:cNvPicPr>
            <p:nvPr/>
          </p:nvPicPr>
          <p:blipFill rotWithShape="1">
            <a:blip r:embed="rId3">
              <a:extLst>
                <a:ext uri="{28A0092B-C50C-407E-A947-70E740481C1C}">
                  <a14:useLocalDpi xmlns:a14="http://schemas.microsoft.com/office/drawing/2010/main" val="0"/>
                </a:ext>
              </a:extLst>
            </a:blip>
            <a:srcRect l="5607" t="18341" r="6696" b="19385"/>
            <a:stretch/>
          </p:blipFill>
          <p:spPr>
            <a:xfrm>
              <a:off x="2429444" y="1191771"/>
              <a:ext cx="2527880" cy="571893"/>
            </a:xfrm>
            <a:prstGeom prst="rect">
              <a:avLst/>
            </a:prstGeom>
          </p:spPr>
        </p:pic>
      </p:grpSp>
      <p:grpSp>
        <p:nvGrpSpPr>
          <p:cNvPr id="89" name="Group 88"/>
          <p:cNvGrpSpPr/>
          <p:nvPr/>
        </p:nvGrpSpPr>
        <p:grpSpPr>
          <a:xfrm>
            <a:off x="3140221" y="4110136"/>
            <a:ext cx="1982334" cy="979320"/>
            <a:chOff x="2814217" y="3784131"/>
            <a:chExt cx="1982334" cy="979320"/>
          </a:xfrm>
        </p:grpSpPr>
        <p:cxnSp>
          <p:nvCxnSpPr>
            <p:cNvPr id="33" name="Straight Connector 32"/>
            <p:cNvCxnSpPr/>
            <p:nvPr/>
          </p:nvCxnSpPr>
          <p:spPr>
            <a:xfrm>
              <a:off x="3359840" y="3831919"/>
              <a:ext cx="0" cy="8315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382381" y="3784220"/>
              <a:ext cx="1414170" cy="646331"/>
            </a:xfrm>
            <a:prstGeom prst="rect">
              <a:avLst/>
            </a:prstGeom>
            <a:solidFill>
              <a:schemeClr val="bg1"/>
            </a:solidFill>
          </p:spPr>
          <p:txBody>
            <a:bodyPr wrap="none" rtlCol="0">
              <a:spAutoFit/>
            </a:bodyPr>
            <a:lstStyle/>
            <a:p>
              <a:r>
                <a:rPr lang="en-US" dirty="0" smtClean="0">
                  <a:latin typeface="Roboto" charset="0"/>
                  <a:ea typeface="Roboto" charset="0"/>
                  <a:cs typeface="Roboto" charset="0"/>
                </a:rPr>
                <a:t>Intra-cluster</a:t>
              </a:r>
              <a:br>
                <a:rPr lang="en-US" dirty="0" smtClean="0">
                  <a:latin typeface="Roboto" charset="0"/>
                  <a:ea typeface="Roboto" charset="0"/>
                  <a:cs typeface="Roboto" charset="0"/>
                </a:rPr>
              </a:br>
              <a:r>
                <a:rPr lang="en-US" dirty="0" smtClean="0">
                  <a:latin typeface="Roboto" charset="0"/>
                  <a:ea typeface="Roboto" charset="0"/>
                  <a:cs typeface="Roboto" charset="0"/>
                </a:rPr>
                <a:t>replication</a:t>
              </a:r>
              <a:endParaRPr lang="en-US" dirty="0">
                <a:latin typeface="Roboto" charset="0"/>
                <a:ea typeface="Roboto" charset="0"/>
                <a:cs typeface="Roboto" charset="0"/>
              </a:endParaRPr>
            </a:p>
          </p:txBody>
        </p:sp>
        <p:sp>
          <p:nvSpPr>
            <p:cNvPr id="54" name="TextBox 53"/>
            <p:cNvSpPr txBox="1"/>
            <p:nvPr/>
          </p:nvSpPr>
          <p:spPr>
            <a:xfrm>
              <a:off x="2814217" y="3784131"/>
              <a:ext cx="518091" cy="369332"/>
            </a:xfrm>
            <a:prstGeom prst="rect">
              <a:avLst/>
            </a:prstGeom>
            <a:solidFill>
              <a:schemeClr val="bg1"/>
            </a:solidFill>
          </p:spPr>
          <p:txBody>
            <a:bodyPr wrap="none" rtlCol="0">
              <a:spAutoFit/>
            </a:bodyPr>
            <a:lstStyle/>
            <a:p>
              <a:r>
                <a:rPr lang="en-US" b="1" dirty="0" smtClean="0">
                  <a:latin typeface="Roboto" charset="0"/>
                  <a:ea typeface="Roboto" charset="0"/>
                  <a:cs typeface="Roboto" charset="0"/>
                </a:rPr>
                <a:t>0.8</a:t>
              </a:r>
              <a:endParaRPr lang="en-US" b="1" dirty="0">
                <a:latin typeface="Roboto" charset="0"/>
                <a:ea typeface="Roboto" charset="0"/>
                <a:cs typeface="Roboto" charset="0"/>
              </a:endParaRPr>
            </a:p>
          </p:txBody>
        </p:sp>
        <p:sp>
          <p:nvSpPr>
            <p:cNvPr id="45" name="Oval 44"/>
            <p:cNvSpPr/>
            <p:nvPr/>
          </p:nvSpPr>
          <p:spPr>
            <a:xfrm>
              <a:off x="3259827" y="4563426"/>
              <a:ext cx="200025" cy="2000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0" name="Group 89"/>
          <p:cNvGrpSpPr/>
          <p:nvPr/>
        </p:nvGrpSpPr>
        <p:grpSpPr>
          <a:xfrm>
            <a:off x="5217469" y="3406941"/>
            <a:ext cx="4107036" cy="1682515"/>
            <a:chOff x="4819903" y="3080936"/>
            <a:chExt cx="4107036" cy="1682515"/>
          </a:xfrm>
        </p:grpSpPr>
        <p:cxnSp>
          <p:nvCxnSpPr>
            <p:cNvPr id="48" name="Straight Connector 47"/>
            <p:cNvCxnSpPr>
              <a:endCxn id="47" idx="0"/>
            </p:cNvCxnSpPr>
            <p:nvPr/>
          </p:nvCxnSpPr>
          <p:spPr>
            <a:xfrm>
              <a:off x="5557770" y="3080936"/>
              <a:ext cx="0" cy="14824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457757" y="4563426"/>
              <a:ext cx="200025" cy="2000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4819903" y="3080936"/>
              <a:ext cx="718466" cy="369332"/>
            </a:xfrm>
            <a:prstGeom prst="rect">
              <a:avLst/>
            </a:prstGeom>
            <a:solidFill>
              <a:schemeClr val="bg1"/>
            </a:solidFill>
          </p:spPr>
          <p:txBody>
            <a:bodyPr wrap="none" rtlCol="0">
              <a:spAutoFit/>
            </a:bodyPr>
            <a:lstStyle/>
            <a:p>
              <a:r>
                <a:rPr lang="en-US" b="1" dirty="0" smtClean="0">
                  <a:latin typeface="Roboto" charset="0"/>
                  <a:ea typeface="Roboto" charset="0"/>
                  <a:cs typeface="Roboto" charset="0"/>
                </a:rPr>
                <a:t>0.8.2</a:t>
              </a:r>
              <a:endParaRPr lang="en-US" b="1" dirty="0">
                <a:latin typeface="Roboto" charset="0"/>
                <a:ea typeface="Roboto" charset="0"/>
                <a:cs typeface="Roboto" charset="0"/>
              </a:endParaRPr>
            </a:p>
          </p:txBody>
        </p:sp>
        <p:sp>
          <p:nvSpPr>
            <p:cNvPr id="53" name="TextBox 52"/>
            <p:cNvSpPr txBox="1"/>
            <p:nvPr/>
          </p:nvSpPr>
          <p:spPr>
            <a:xfrm>
              <a:off x="5614814" y="3089648"/>
              <a:ext cx="3312125" cy="646331"/>
            </a:xfrm>
            <a:prstGeom prst="rect">
              <a:avLst/>
            </a:prstGeom>
            <a:solidFill>
              <a:schemeClr val="bg1"/>
            </a:solidFill>
          </p:spPr>
          <p:txBody>
            <a:bodyPr wrap="none" rtlCol="0">
              <a:spAutoFit/>
            </a:bodyPr>
            <a:lstStyle/>
            <a:p>
              <a:r>
                <a:rPr lang="en-US" dirty="0" smtClean="0">
                  <a:latin typeface="Roboto" charset="0"/>
                  <a:ea typeface="Roboto" charset="0"/>
                  <a:cs typeface="Roboto" charset="0"/>
                </a:rPr>
                <a:t>Automated leader rebalancing,</a:t>
              </a:r>
              <a:br>
                <a:rPr lang="en-US" dirty="0" smtClean="0">
                  <a:latin typeface="Roboto" charset="0"/>
                  <a:ea typeface="Roboto" charset="0"/>
                  <a:cs typeface="Roboto" charset="0"/>
                </a:rPr>
              </a:br>
              <a:r>
                <a:rPr lang="en-US" dirty="0" smtClean="0">
                  <a:latin typeface="Roboto" charset="0"/>
                  <a:ea typeface="Roboto" charset="0"/>
                  <a:cs typeface="Roboto" charset="0"/>
                </a:rPr>
                <a:t>new producer</a:t>
              </a:r>
              <a:endParaRPr lang="en-US" dirty="0">
                <a:latin typeface="Roboto" charset="0"/>
                <a:ea typeface="Roboto" charset="0"/>
                <a:cs typeface="Roboto" charset="0"/>
              </a:endParaRPr>
            </a:p>
          </p:txBody>
        </p:sp>
      </p:grpSp>
      <p:sp>
        <p:nvSpPr>
          <p:cNvPr id="2" name="Title 1"/>
          <p:cNvSpPr>
            <a:spLocks noGrp="1"/>
          </p:cNvSpPr>
          <p:nvPr>
            <p:ph type="title"/>
          </p:nvPr>
        </p:nvSpPr>
        <p:spPr/>
        <p:txBody>
          <a:bodyPr/>
          <a:lstStyle/>
          <a:p>
            <a:r>
              <a:rPr lang="en-US" dirty="0" smtClean="0"/>
              <a:t>History of Apache Kafka</a:t>
            </a:r>
            <a:endParaRPr lang="en-US" dirty="0"/>
          </a:p>
        </p:txBody>
      </p:sp>
      <p:cxnSp>
        <p:nvCxnSpPr>
          <p:cNvPr id="8" name="Straight Connector 7"/>
          <p:cNvCxnSpPr/>
          <p:nvPr/>
        </p:nvCxnSpPr>
        <p:spPr>
          <a:xfrm>
            <a:off x="796027" y="4773840"/>
            <a:ext cx="0" cy="42770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004948" y="4775593"/>
            <a:ext cx="0" cy="42770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0504" y="5203296"/>
            <a:ext cx="716863" cy="369332"/>
          </a:xfrm>
          <a:prstGeom prst="rect">
            <a:avLst/>
          </a:prstGeom>
          <a:noFill/>
        </p:spPr>
        <p:txBody>
          <a:bodyPr wrap="none" rtlCol="0">
            <a:spAutoFit/>
          </a:bodyPr>
          <a:lstStyle/>
          <a:p>
            <a:r>
              <a:rPr lang="en-US" b="1" dirty="0" smtClean="0">
                <a:solidFill>
                  <a:schemeClr val="tx2"/>
                </a:solidFill>
                <a:latin typeface="Roboto" charset="0"/>
                <a:ea typeface="Roboto" charset="0"/>
                <a:cs typeface="Roboto" charset="0"/>
              </a:rPr>
              <a:t>2012</a:t>
            </a:r>
            <a:endParaRPr lang="en-US" b="1" dirty="0">
              <a:solidFill>
                <a:schemeClr val="tx2"/>
              </a:solidFill>
              <a:latin typeface="Roboto" charset="0"/>
              <a:ea typeface="Roboto" charset="0"/>
              <a:cs typeface="Roboto" charset="0"/>
            </a:endParaRPr>
          </a:p>
        </p:txBody>
      </p:sp>
      <p:sp>
        <p:nvSpPr>
          <p:cNvPr id="25" name="TextBox 24"/>
          <p:cNvSpPr txBox="1"/>
          <p:nvPr/>
        </p:nvSpPr>
        <p:spPr>
          <a:xfrm>
            <a:off x="3646516" y="5264748"/>
            <a:ext cx="716863" cy="369332"/>
          </a:xfrm>
          <a:prstGeom prst="rect">
            <a:avLst/>
          </a:prstGeom>
          <a:noFill/>
        </p:spPr>
        <p:txBody>
          <a:bodyPr wrap="none" rtlCol="0">
            <a:spAutoFit/>
          </a:bodyPr>
          <a:lstStyle/>
          <a:p>
            <a:r>
              <a:rPr lang="en-US" b="1" dirty="0" smtClean="0">
                <a:solidFill>
                  <a:schemeClr val="tx2"/>
                </a:solidFill>
                <a:latin typeface="Roboto" charset="0"/>
                <a:ea typeface="Roboto" charset="0"/>
                <a:cs typeface="Roboto" charset="0"/>
              </a:rPr>
              <a:t>2014</a:t>
            </a:r>
            <a:endParaRPr lang="en-US" b="1" dirty="0">
              <a:solidFill>
                <a:schemeClr val="tx2"/>
              </a:solidFill>
              <a:latin typeface="Roboto" charset="0"/>
              <a:ea typeface="Roboto" charset="0"/>
              <a:cs typeface="Roboto" charset="0"/>
            </a:endParaRPr>
          </a:p>
        </p:txBody>
      </p:sp>
      <p:sp>
        <p:nvSpPr>
          <p:cNvPr id="26" name="TextBox 25"/>
          <p:cNvSpPr txBox="1"/>
          <p:nvPr/>
        </p:nvSpPr>
        <p:spPr>
          <a:xfrm>
            <a:off x="5357751" y="5236886"/>
            <a:ext cx="716863" cy="369332"/>
          </a:xfrm>
          <a:prstGeom prst="rect">
            <a:avLst/>
          </a:prstGeom>
          <a:noFill/>
        </p:spPr>
        <p:txBody>
          <a:bodyPr wrap="none" rtlCol="0">
            <a:spAutoFit/>
          </a:bodyPr>
          <a:lstStyle/>
          <a:p>
            <a:r>
              <a:rPr lang="en-US" b="1" dirty="0" smtClean="0">
                <a:solidFill>
                  <a:schemeClr val="tx2"/>
                </a:solidFill>
                <a:latin typeface="Roboto" charset="0"/>
                <a:ea typeface="Roboto" charset="0"/>
                <a:cs typeface="Roboto" charset="0"/>
              </a:rPr>
              <a:t>2015</a:t>
            </a:r>
            <a:endParaRPr lang="en-US" b="1" dirty="0">
              <a:solidFill>
                <a:schemeClr val="tx2"/>
              </a:solidFill>
              <a:latin typeface="Roboto" charset="0"/>
              <a:ea typeface="Roboto" charset="0"/>
              <a:cs typeface="Roboto" charset="0"/>
            </a:endParaRPr>
          </a:p>
        </p:txBody>
      </p:sp>
      <p:sp>
        <p:nvSpPr>
          <p:cNvPr id="27" name="TextBox 26"/>
          <p:cNvSpPr txBox="1"/>
          <p:nvPr/>
        </p:nvSpPr>
        <p:spPr>
          <a:xfrm>
            <a:off x="7068986" y="5264748"/>
            <a:ext cx="716863" cy="369332"/>
          </a:xfrm>
          <a:prstGeom prst="rect">
            <a:avLst/>
          </a:prstGeom>
          <a:noFill/>
        </p:spPr>
        <p:txBody>
          <a:bodyPr wrap="none" rtlCol="0">
            <a:spAutoFit/>
          </a:bodyPr>
          <a:lstStyle/>
          <a:p>
            <a:r>
              <a:rPr lang="en-US" b="1" dirty="0" smtClean="0">
                <a:solidFill>
                  <a:schemeClr val="tx2"/>
                </a:solidFill>
                <a:latin typeface="Roboto" charset="0"/>
                <a:ea typeface="Roboto" charset="0"/>
                <a:cs typeface="Roboto" charset="0"/>
              </a:rPr>
              <a:t>2016</a:t>
            </a:r>
            <a:endParaRPr lang="en-US" b="1" dirty="0">
              <a:solidFill>
                <a:schemeClr val="tx2"/>
              </a:solidFill>
              <a:latin typeface="Roboto" charset="0"/>
              <a:ea typeface="Roboto" charset="0"/>
              <a:cs typeface="Roboto" charset="0"/>
            </a:endParaRPr>
          </a:p>
        </p:txBody>
      </p:sp>
      <p:sp>
        <p:nvSpPr>
          <p:cNvPr id="28" name="TextBox 27"/>
          <p:cNvSpPr txBox="1"/>
          <p:nvPr/>
        </p:nvSpPr>
        <p:spPr>
          <a:xfrm>
            <a:off x="8780221" y="5271039"/>
            <a:ext cx="716863" cy="369332"/>
          </a:xfrm>
          <a:prstGeom prst="rect">
            <a:avLst/>
          </a:prstGeom>
          <a:noFill/>
        </p:spPr>
        <p:txBody>
          <a:bodyPr wrap="none" rtlCol="0">
            <a:spAutoFit/>
          </a:bodyPr>
          <a:lstStyle/>
          <a:p>
            <a:r>
              <a:rPr lang="en-US" b="1" dirty="0" smtClean="0">
                <a:solidFill>
                  <a:schemeClr val="tx2"/>
                </a:solidFill>
                <a:latin typeface="Roboto" charset="0"/>
                <a:ea typeface="Roboto" charset="0"/>
                <a:cs typeface="Roboto" charset="0"/>
              </a:rPr>
              <a:t>2017</a:t>
            </a:r>
            <a:endParaRPr lang="en-US" b="1" dirty="0">
              <a:solidFill>
                <a:schemeClr val="tx2"/>
              </a:solidFill>
              <a:latin typeface="Roboto" charset="0"/>
              <a:ea typeface="Roboto" charset="0"/>
              <a:cs typeface="Roboto" charset="0"/>
            </a:endParaRPr>
          </a:p>
        </p:txBody>
      </p:sp>
      <p:grpSp>
        <p:nvGrpSpPr>
          <p:cNvPr id="1033" name="Group 1032"/>
          <p:cNvGrpSpPr/>
          <p:nvPr/>
        </p:nvGrpSpPr>
        <p:grpSpPr>
          <a:xfrm>
            <a:off x="445318" y="4103008"/>
            <a:ext cx="2651275" cy="983786"/>
            <a:chOff x="119314" y="3777003"/>
            <a:chExt cx="2651275" cy="983786"/>
          </a:xfrm>
        </p:grpSpPr>
        <p:cxnSp>
          <p:nvCxnSpPr>
            <p:cNvPr id="29" name="Straight Connector 28"/>
            <p:cNvCxnSpPr>
              <a:endCxn id="41" idx="0"/>
            </p:cNvCxnSpPr>
            <p:nvPr/>
          </p:nvCxnSpPr>
          <p:spPr>
            <a:xfrm>
              <a:off x="658810" y="3831919"/>
              <a:ext cx="0" cy="728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19314" y="3777003"/>
              <a:ext cx="2651275" cy="983786"/>
              <a:chOff x="119314" y="3777003"/>
              <a:chExt cx="2651275" cy="983786"/>
            </a:xfrm>
          </p:grpSpPr>
          <p:sp>
            <p:nvSpPr>
              <p:cNvPr id="32" name="TextBox 31"/>
              <p:cNvSpPr txBox="1"/>
              <p:nvPr/>
            </p:nvSpPr>
            <p:spPr>
              <a:xfrm>
                <a:off x="692776" y="3779665"/>
                <a:ext cx="2077813" cy="646331"/>
              </a:xfrm>
              <a:prstGeom prst="rect">
                <a:avLst/>
              </a:prstGeom>
              <a:solidFill>
                <a:schemeClr val="bg1"/>
              </a:solidFill>
            </p:spPr>
            <p:txBody>
              <a:bodyPr wrap="none" rtlCol="0">
                <a:spAutoFit/>
              </a:bodyPr>
              <a:lstStyle/>
              <a:p>
                <a:r>
                  <a:rPr lang="en-US" dirty="0" smtClean="0">
                    <a:latin typeface="Roboto" charset="0"/>
                    <a:ea typeface="Roboto" charset="0"/>
                    <a:cs typeface="Roboto" charset="0"/>
                  </a:rPr>
                  <a:t>Cluster mirroring,</a:t>
                </a:r>
              </a:p>
              <a:p>
                <a:r>
                  <a:rPr lang="en-US" dirty="0" smtClean="0">
                    <a:latin typeface="Roboto" charset="0"/>
                    <a:ea typeface="Roboto" charset="0"/>
                    <a:cs typeface="Roboto" charset="0"/>
                  </a:rPr>
                  <a:t>data compression</a:t>
                </a:r>
                <a:endParaRPr lang="en-US" dirty="0">
                  <a:latin typeface="Roboto" charset="0"/>
                  <a:ea typeface="Roboto" charset="0"/>
                  <a:cs typeface="Roboto" charset="0"/>
                </a:endParaRPr>
              </a:p>
            </p:txBody>
          </p:sp>
          <p:sp>
            <p:nvSpPr>
              <p:cNvPr id="41" name="Oval 40"/>
              <p:cNvSpPr/>
              <p:nvPr/>
            </p:nvSpPr>
            <p:spPr>
              <a:xfrm>
                <a:off x="558797" y="4560764"/>
                <a:ext cx="200025" cy="2000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p:cNvSpPr txBox="1"/>
              <p:nvPr/>
            </p:nvSpPr>
            <p:spPr>
              <a:xfrm>
                <a:off x="119314" y="3777003"/>
                <a:ext cx="518091" cy="369332"/>
              </a:xfrm>
              <a:prstGeom prst="rect">
                <a:avLst/>
              </a:prstGeom>
              <a:solidFill>
                <a:schemeClr val="bg1"/>
              </a:solidFill>
            </p:spPr>
            <p:txBody>
              <a:bodyPr wrap="none" rtlCol="0">
                <a:spAutoFit/>
              </a:bodyPr>
              <a:lstStyle/>
              <a:p>
                <a:r>
                  <a:rPr lang="en-US" b="1" smtClean="0">
                    <a:latin typeface="Roboto" charset="0"/>
                    <a:ea typeface="Roboto" charset="0"/>
                    <a:cs typeface="Roboto" charset="0"/>
                  </a:rPr>
                  <a:t>0.7</a:t>
                </a:r>
                <a:endParaRPr lang="en-US" b="1" dirty="0">
                  <a:latin typeface="Roboto" charset="0"/>
                  <a:ea typeface="Roboto" charset="0"/>
                  <a:cs typeface="Roboto" charset="0"/>
                </a:endParaRPr>
              </a:p>
            </p:txBody>
          </p:sp>
        </p:grpSp>
      </p:grpSp>
      <p:cxnSp>
        <p:nvCxnSpPr>
          <p:cNvPr id="79" name="Straight Connector 78"/>
          <p:cNvCxnSpPr/>
          <p:nvPr/>
        </p:nvCxnSpPr>
        <p:spPr>
          <a:xfrm>
            <a:off x="5716183" y="4773840"/>
            <a:ext cx="0" cy="42770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427418" y="4772087"/>
            <a:ext cx="0" cy="42770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138653" y="4770334"/>
            <a:ext cx="0" cy="42770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395945" y="4770334"/>
            <a:ext cx="0" cy="42770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2042978" y="5198037"/>
            <a:ext cx="716863" cy="369332"/>
          </a:xfrm>
          <a:prstGeom prst="rect">
            <a:avLst/>
          </a:prstGeom>
          <a:noFill/>
        </p:spPr>
        <p:txBody>
          <a:bodyPr wrap="none" rtlCol="0">
            <a:spAutoFit/>
          </a:bodyPr>
          <a:lstStyle/>
          <a:p>
            <a:r>
              <a:rPr lang="en-US" b="1" dirty="0" smtClean="0">
                <a:solidFill>
                  <a:schemeClr val="tx2"/>
                </a:solidFill>
                <a:latin typeface="Roboto" charset="0"/>
                <a:ea typeface="Roboto" charset="0"/>
                <a:cs typeface="Roboto" charset="0"/>
              </a:rPr>
              <a:t>2013</a:t>
            </a:r>
            <a:endParaRPr lang="en-US" b="1" dirty="0">
              <a:solidFill>
                <a:schemeClr val="tx2"/>
              </a:solidFill>
              <a:latin typeface="Roboto" charset="0"/>
              <a:ea typeface="Roboto" charset="0"/>
              <a:cs typeface="Roboto" charset="0"/>
            </a:endParaRPr>
          </a:p>
        </p:txBody>
      </p:sp>
    </p:spTree>
    <p:extLst>
      <p:ext uri="{BB962C8B-B14F-4D97-AF65-F5344CB8AC3E}">
        <p14:creationId xmlns:p14="http://schemas.microsoft.com/office/powerpoint/2010/main" val="5589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a:t>
            </a:r>
            <a:endParaRPr lang="en-US" dirty="0"/>
          </a:p>
        </p:txBody>
      </p:sp>
      <p:pic>
        <p:nvPicPr>
          <p:cNvPr id="4" name="Picture 2" descr="ttp://docs.confluent.io/3.0.0/_images/streams-concepts-topolog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595" y="898278"/>
            <a:ext cx="3644407" cy="5113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28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a:t>
            </a:r>
            <a:endParaRPr lang="en-US" dirty="0"/>
          </a:p>
        </p:txBody>
      </p:sp>
      <p:pic>
        <p:nvPicPr>
          <p:cNvPr id="5" name="Picture 2" descr="./_images/streams-architecture-task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608" y="2073348"/>
            <a:ext cx="4555003" cy="35171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014" b="33517"/>
          <a:stretch/>
        </p:blipFill>
        <p:spPr>
          <a:xfrm>
            <a:off x="472039" y="2136535"/>
            <a:ext cx="5495446" cy="2657138"/>
          </a:xfrm>
          <a:prstGeom prst="rect">
            <a:avLst/>
          </a:prstGeom>
        </p:spPr>
      </p:pic>
      <p:sp>
        <p:nvSpPr>
          <p:cNvPr id="3" name="TextBox 2"/>
          <p:cNvSpPr txBox="1"/>
          <p:nvPr/>
        </p:nvSpPr>
        <p:spPr>
          <a:xfrm>
            <a:off x="2152074" y="1349867"/>
            <a:ext cx="1972015" cy="523220"/>
          </a:xfrm>
          <a:prstGeom prst="rect">
            <a:avLst/>
          </a:prstGeom>
          <a:noFill/>
        </p:spPr>
        <p:txBody>
          <a:bodyPr wrap="none" rtlCol="0">
            <a:spAutoFit/>
          </a:bodyPr>
          <a:lstStyle/>
          <a:p>
            <a:r>
              <a:rPr lang="en-US" sz="2800" b="1" smtClean="0">
                <a:latin typeface="Roboto" charset="0"/>
                <a:ea typeface="Roboto" charset="0"/>
                <a:cs typeface="Roboto" charset="0"/>
              </a:rPr>
              <a:t>Kafka Core</a:t>
            </a:r>
            <a:endParaRPr lang="en-US" sz="2800" b="1" dirty="0">
              <a:latin typeface="Roboto" charset="0"/>
              <a:ea typeface="Roboto" charset="0"/>
              <a:cs typeface="Roboto" charset="0"/>
            </a:endParaRPr>
          </a:p>
        </p:txBody>
      </p:sp>
      <p:sp>
        <p:nvSpPr>
          <p:cNvPr id="6" name="TextBox 5"/>
          <p:cNvSpPr txBox="1"/>
          <p:nvPr/>
        </p:nvSpPr>
        <p:spPr>
          <a:xfrm>
            <a:off x="7715348" y="1349188"/>
            <a:ext cx="2563522" cy="523220"/>
          </a:xfrm>
          <a:prstGeom prst="rect">
            <a:avLst/>
          </a:prstGeom>
          <a:noFill/>
        </p:spPr>
        <p:txBody>
          <a:bodyPr wrap="none" rtlCol="0">
            <a:spAutoFit/>
          </a:bodyPr>
          <a:lstStyle/>
          <a:p>
            <a:r>
              <a:rPr lang="en-US" sz="2800" b="1" dirty="0" smtClean="0">
                <a:latin typeface="Roboto" charset="0"/>
                <a:ea typeface="Roboto" charset="0"/>
                <a:cs typeface="Roboto" charset="0"/>
              </a:rPr>
              <a:t>Kafka Streams</a:t>
            </a:r>
            <a:endParaRPr lang="en-US" sz="2800" b="1" dirty="0">
              <a:latin typeface="Roboto" charset="0"/>
              <a:ea typeface="Roboto" charset="0"/>
              <a:cs typeface="Roboto" charset="0"/>
            </a:endParaRPr>
          </a:p>
        </p:txBody>
      </p:sp>
    </p:spTree>
    <p:extLst>
      <p:ext uri="{BB962C8B-B14F-4D97-AF65-F5344CB8AC3E}">
        <p14:creationId xmlns:p14="http://schemas.microsoft.com/office/powerpoint/2010/main" val="104613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Streams meet Tables</a:t>
            </a:r>
            <a:endParaRPr lang="en-US" dirty="0"/>
          </a:p>
        </p:txBody>
      </p:sp>
      <p:sp>
        <p:nvSpPr>
          <p:cNvPr id="5" name="Subtitle 4"/>
          <p:cNvSpPr>
            <a:spLocks noGrp="1"/>
          </p:cNvSpPr>
          <p:nvPr>
            <p:ph type="subTitle" idx="1"/>
          </p:nvPr>
        </p:nvSpPr>
        <p:spPr/>
        <p:txBody>
          <a:bodyPr/>
          <a:lstStyle/>
          <a:p>
            <a:r>
              <a:rPr lang="en-US" dirty="0" smtClean="0"/>
              <a:t>Theory meets Practice</a:t>
            </a:r>
            <a:endParaRPr lang="en-US" dirty="0"/>
          </a:p>
        </p:txBody>
      </p:sp>
    </p:spTree>
    <p:extLst>
      <p:ext uri="{BB962C8B-B14F-4D97-AF65-F5344CB8AC3E}">
        <p14:creationId xmlns:p14="http://schemas.microsoft.com/office/powerpoint/2010/main" val="112529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 meet Tables</a:t>
            </a:r>
            <a:endParaRPr lang="en-US" dirty="0"/>
          </a:p>
        </p:txBody>
      </p:sp>
      <p:pic>
        <p:nvPicPr>
          <p:cNvPr id="4098" name="Picture 2" descr="./_images/streams-table-duality-03.jpg"/>
          <p:cNvPicPr>
            <a:picLocks noChangeAspect="1" noChangeArrowheads="1"/>
          </p:cNvPicPr>
          <p:nvPr/>
        </p:nvPicPr>
        <p:blipFill rotWithShape="1">
          <a:blip r:embed="rId2">
            <a:extLst>
              <a:ext uri="{28A0092B-C50C-407E-A947-70E740481C1C}">
                <a14:useLocalDpi xmlns:a14="http://schemas.microsoft.com/office/drawing/2010/main" val="0"/>
              </a:ext>
            </a:extLst>
          </a:blip>
          <a:srcRect b="3060"/>
          <a:stretch/>
        </p:blipFill>
        <p:spPr bwMode="auto">
          <a:xfrm>
            <a:off x="3683557" y="982141"/>
            <a:ext cx="4829822" cy="40607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08085" y="5412631"/>
            <a:ext cx="9294532" cy="646331"/>
          </a:xfrm>
          <a:prstGeom prst="rect">
            <a:avLst/>
          </a:prstGeom>
          <a:noFill/>
        </p:spPr>
        <p:txBody>
          <a:bodyPr wrap="none" rtlCol="0">
            <a:spAutoFit/>
          </a:bodyPr>
          <a:lstStyle/>
          <a:p>
            <a:r>
              <a:rPr lang="en-US" u="sng" dirty="0">
                <a:solidFill>
                  <a:schemeClr val="accent4"/>
                </a:solidFill>
              </a:rPr>
              <a:t>http://</a:t>
            </a:r>
            <a:r>
              <a:rPr lang="en-US" u="sng" dirty="0" err="1" smtClean="0">
                <a:solidFill>
                  <a:schemeClr val="accent4"/>
                </a:solidFill>
              </a:rPr>
              <a:t>www.confluent.io</a:t>
            </a:r>
            <a:r>
              <a:rPr lang="en-US" u="sng" dirty="0" smtClean="0">
                <a:solidFill>
                  <a:schemeClr val="accent4"/>
                </a:solidFill>
              </a:rPr>
              <a:t>/blog/introducing-</a:t>
            </a:r>
            <a:r>
              <a:rPr lang="en-US" u="sng" dirty="0" err="1" smtClean="0">
                <a:solidFill>
                  <a:schemeClr val="accent4"/>
                </a:solidFill>
              </a:rPr>
              <a:t>kafka</a:t>
            </a:r>
            <a:r>
              <a:rPr lang="en-US" u="sng" dirty="0" smtClean="0">
                <a:solidFill>
                  <a:schemeClr val="accent4"/>
                </a:solidFill>
              </a:rPr>
              <a:t>-streams-stream-processing-made-simple </a:t>
            </a:r>
            <a:r>
              <a:rPr lang="en-US" u="sng" dirty="0">
                <a:solidFill>
                  <a:schemeClr val="accent4"/>
                </a:solidFill>
              </a:rPr>
              <a:t/>
            </a:r>
            <a:br>
              <a:rPr lang="en-US" u="sng" dirty="0">
                <a:solidFill>
                  <a:schemeClr val="accent4"/>
                </a:solidFill>
              </a:rPr>
            </a:br>
            <a:r>
              <a:rPr lang="en-US" u="sng" dirty="0">
                <a:solidFill>
                  <a:schemeClr val="accent4"/>
                </a:solidFill>
              </a:rPr>
              <a:t>http://</a:t>
            </a:r>
            <a:r>
              <a:rPr lang="en-US" u="sng" dirty="0" err="1" smtClean="0">
                <a:solidFill>
                  <a:schemeClr val="accent4"/>
                </a:solidFill>
              </a:rPr>
              <a:t>docs.confluent.io</a:t>
            </a:r>
            <a:r>
              <a:rPr lang="en-US" u="sng" dirty="0" smtClean="0">
                <a:solidFill>
                  <a:schemeClr val="accent4"/>
                </a:solidFill>
              </a:rPr>
              <a:t>/current/streams/</a:t>
            </a:r>
            <a:r>
              <a:rPr lang="en-US" u="sng" dirty="0" err="1" smtClean="0">
                <a:solidFill>
                  <a:schemeClr val="accent4"/>
                </a:solidFill>
              </a:rPr>
              <a:t>concepts.html#duality-of-streams-and-tables</a:t>
            </a:r>
            <a:endParaRPr lang="en-US" u="sng" dirty="0">
              <a:solidFill>
                <a:schemeClr val="accent4"/>
              </a:solidFill>
            </a:endParaRPr>
          </a:p>
        </p:txBody>
      </p:sp>
    </p:spTree>
    <p:extLst>
      <p:ext uri="{BB962C8B-B14F-4D97-AF65-F5344CB8AC3E}">
        <p14:creationId xmlns:p14="http://schemas.microsoft.com/office/powerpoint/2010/main" val="173670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example: continuously compute current users per geo-region</a:t>
            </a:r>
          </a:p>
        </p:txBody>
      </p:sp>
      <p:pic>
        <p:nvPicPr>
          <p:cNvPr id="1026"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99" y="1745247"/>
            <a:ext cx="4985131" cy="2775073"/>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1155715"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32" name="Oval 31"/>
          <p:cNvSpPr/>
          <p:nvPr/>
        </p:nvSpPr>
        <p:spPr>
          <a:xfrm>
            <a:off x="1774840" y="32036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35" name="Oval 34"/>
          <p:cNvSpPr/>
          <p:nvPr/>
        </p:nvSpPr>
        <p:spPr>
          <a:xfrm>
            <a:off x="2774965" y="2106440"/>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a:t>
            </a:r>
            <a:endParaRPr lang="en-US" sz="1400" dirty="0"/>
          </a:p>
        </p:txBody>
      </p:sp>
      <p:sp>
        <p:nvSpPr>
          <p:cNvPr id="36" name="Oval 35"/>
          <p:cNvSpPr/>
          <p:nvPr/>
        </p:nvSpPr>
        <p:spPr>
          <a:xfrm>
            <a:off x="2843164" y="275712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37" name="Oval 36"/>
          <p:cNvSpPr/>
          <p:nvPr/>
        </p:nvSpPr>
        <p:spPr>
          <a:xfrm>
            <a:off x="4406788" y="334999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38" name="Oval 37"/>
          <p:cNvSpPr/>
          <p:nvPr/>
        </p:nvSpPr>
        <p:spPr>
          <a:xfrm>
            <a:off x="3869576"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8</a:t>
            </a:r>
            <a:endParaRPr lang="en-US" sz="1400" dirty="0"/>
          </a:p>
        </p:txBody>
      </p:sp>
      <p:sp>
        <p:nvSpPr>
          <p:cNvPr id="50" name="TextBox 49"/>
          <p:cNvSpPr txBox="1"/>
          <p:nvPr/>
        </p:nvSpPr>
        <p:spPr>
          <a:xfrm>
            <a:off x="440184" y="899648"/>
            <a:ext cx="5248553" cy="646331"/>
          </a:xfrm>
          <a:prstGeom prst="rect">
            <a:avLst/>
          </a:prstGeom>
          <a:noFill/>
        </p:spPr>
        <p:txBody>
          <a:bodyPr wrap="none" rtlCol="0">
            <a:spAutoFit/>
          </a:bodyPr>
          <a:lstStyle/>
          <a:p>
            <a:pPr algn="ctr"/>
            <a:r>
              <a:rPr lang="en-US" b="1" dirty="0">
                <a:latin typeface="Roboto" charset="0"/>
                <a:ea typeface="Roboto" charset="0"/>
                <a:cs typeface="Roboto" charset="0"/>
              </a:rPr>
              <a:t>Real-time dashboard</a:t>
            </a:r>
            <a:br>
              <a:rPr lang="en-US" b="1" dirty="0">
                <a:latin typeface="Roboto" charset="0"/>
                <a:ea typeface="Roboto" charset="0"/>
                <a:cs typeface="Roboto" charset="0"/>
              </a:rPr>
            </a:br>
            <a:r>
              <a:rPr lang="en-US" b="1" dirty="0">
                <a:latin typeface="Roboto" charset="0"/>
                <a:ea typeface="Roboto" charset="0"/>
                <a:cs typeface="Roboto" charset="0"/>
              </a:rPr>
              <a:t>“How many users younger than </a:t>
            </a:r>
            <a:r>
              <a:rPr lang="en-US" b="1" dirty="0" smtClean="0">
                <a:latin typeface="Roboto" charset="0"/>
                <a:ea typeface="Roboto" charset="0"/>
                <a:cs typeface="Roboto" charset="0"/>
              </a:rPr>
              <a:t>30y, </a:t>
            </a:r>
            <a:r>
              <a:rPr lang="en-US" b="1" dirty="0">
                <a:latin typeface="Roboto" charset="0"/>
                <a:ea typeface="Roboto" charset="0"/>
                <a:cs typeface="Roboto" charset="0"/>
              </a:rPr>
              <a:t>per region?”</a:t>
            </a:r>
            <a:endParaRPr lang="en-US" dirty="0">
              <a:latin typeface="Roboto" charset="0"/>
              <a:ea typeface="Roboto" charset="0"/>
              <a:cs typeface="Roboto" charset="0"/>
            </a:endParaRPr>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986" y="4648031"/>
            <a:ext cx="521245" cy="662668"/>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726" y="5438316"/>
            <a:ext cx="521245" cy="662668"/>
          </a:xfrm>
          <a:prstGeom prst="rect">
            <a:avLst/>
          </a:prstGeom>
        </p:spPr>
      </p:pic>
      <p:cxnSp>
        <p:nvCxnSpPr>
          <p:cNvPr id="53" name="Straight Arrow Connector 52"/>
          <p:cNvCxnSpPr/>
          <p:nvPr/>
        </p:nvCxnSpPr>
        <p:spPr>
          <a:xfrm>
            <a:off x="2213182" y="4979365"/>
            <a:ext cx="589292" cy="206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213182" y="5405941"/>
            <a:ext cx="589293" cy="189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064460" y="4847485"/>
            <a:ext cx="2391078" cy="348916"/>
            <a:chOff x="3137809" y="4589863"/>
            <a:chExt cx="3643568" cy="348916"/>
          </a:xfrm>
        </p:grpSpPr>
        <p:sp>
          <p:nvSpPr>
            <p:cNvPr id="60" name="Rectangle 59"/>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1" name="Rectangle 60"/>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25y, </a:t>
              </a:r>
              <a:r>
                <a:rPr lang="is-IS" dirty="0" smtClean="0">
                  <a:solidFill>
                    <a:schemeClr val="tx1"/>
                  </a:solidFill>
                </a:rPr>
                <a:t>…</a:t>
              </a:r>
              <a:endParaRPr lang="en-US" dirty="0">
                <a:solidFill>
                  <a:srgbClr val="008F00"/>
                </a:solidFill>
              </a:endParaRPr>
            </a:p>
          </p:txBody>
        </p:sp>
      </p:grpSp>
      <p:grpSp>
        <p:nvGrpSpPr>
          <p:cNvPr id="62" name="Group 61"/>
          <p:cNvGrpSpPr/>
          <p:nvPr/>
        </p:nvGrpSpPr>
        <p:grpSpPr>
          <a:xfrm>
            <a:off x="3064460" y="5196401"/>
            <a:ext cx="2391078" cy="348916"/>
            <a:chOff x="3137809" y="4589863"/>
            <a:chExt cx="3643568" cy="348916"/>
          </a:xfrm>
        </p:grpSpPr>
        <p:sp>
          <p:nvSpPr>
            <p:cNvPr id="72" name="Rectangle 71"/>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73" name="Rectangle 72"/>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74" name="Group 73"/>
          <p:cNvGrpSpPr/>
          <p:nvPr/>
        </p:nvGrpSpPr>
        <p:grpSpPr>
          <a:xfrm>
            <a:off x="3064460" y="5545317"/>
            <a:ext cx="2391078" cy="348916"/>
            <a:chOff x="3137809" y="4589863"/>
            <a:chExt cx="3643568" cy="348916"/>
          </a:xfrm>
        </p:grpSpPr>
        <p:sp>
          <p:nvSpPr>
            <p:cNvPr id="75" name="Rectangle 74"/>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76" name="Rectangle 75"/>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sp>
        <p:nvSpPr>
          <p:cNvPr id="59" name="TextBox 58"/>
          <p:cNvSpPr txBox="1"/>
          <p:nvPr/>
        </p:nvSpPr>
        <p:spPr>
          <a:xfrm>
            <a:off x="137144" y="4847485"/>
            <a:ext cx="1457450" cy="553998"/>
          </a:xfrm>
          <a:prstGeom prst="rect">
            <a:avLst/>
          </a:prstGeom>
          <a:noFill/>
        </p:spPr>
        <p:txBody>
          <a:bodyPr wrap="none" rtlCol="0">
            <a:spAutoFit/>
          </a:bodyPr>
          <a:lstStyle/>
          <a:p>
            <a:r>
              <a:rPr lang="en-US" sz="1600" dirty="0" smtClean="0"/>
              <a:t>user-locations</a:t>
            </a:r>
            <a:br>
              <a:rPr lang="en-US" sz="1600" dirty="0" smtClean="0"/>
            </a:br>
            <a:r>
              <a:rPr lang="en-US" sz="1400" dirty="0" smtClean="0"/>
              <a:t>(mobile team)</a:t>
            </a:r>
            <a:endParaRPr lang="en-US" sz="1600" dirty="0"/>
          </a:p>
        </p:txBody>
      </p:sp>
      <p:sp>
        <p:nvSpPr>
          <p:cNvPr id="67" name="TextBox 66"/>
          <p:cNvSpPr txBox="1"/>
          <p:nvPr/>
        </p:nvSpPr>
        <p:spPr>
          <a:xfrm>
            <a:off x="155590" y="5566017"/>
            <a:ext cx="1095172" cy="553998"/>
          </a:xfrm>
          <a:prstGeom prst="rect">
            <a:avLst/>
          </a:prstGeom>
          <a:noFill/>
        </p:spPr>
        <p:txBody>
          <a:bodyPr wrap="none" rtlCol="0">
            <a:spAutoFit/>
          </a:bodyPr>
          <a:lstStyle/>
          <a:p>
            <a:r>
              <a:rPr lang="en-US" sz="1600" dirty="0" smtClean="0"/>
              <a:t>user-</a:t>
            </a:r>
            <a:r>
              <a:rPr lang="en-US" sz="1600" dirty="0" err="1" smtClean="0"/>
              <a:t>prefs</a:t>
            </a:r>
            <a:r>
              <a:rPr lang="en-US" sz="1600" dirty="0" smtClean="0"/>
              <a:t/>
            </a:r>
            <a:br>
              <a:rPr lang="en-US" sz="1600" dirty="0" smtClean="0"/>
            </a:br>
            <a:r>
              <a:rPr lang="en-US" sz="1400" dirty="0" smtClean="0"/>
              <a:t>(web team)</a:t>
            </a:r>
            <a:endParaRPr lang="en-US" sz="1600" dirty="0"/>
          </a:p>
        </p:txBody>
      </p:sp>
    </p:spTree>
    <p:extLst>
      <p:ext uri="{BB962C8B-B14F-4D97-AF65-F5344CB8AC3E}">
        <p14:creationId xmlns:p14="http://schemas.microsoft.com/office/powerpoint/2010/main" val="57967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example: continuously compute current users per geo-region</a:t>
            </a:r>
          </a:p>
        </p:txBody>
      </p:sp>
      <p:pic>
        <p:nvPicPr>
          <p:cNvPr id="1026"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99" y="1745247"/>
            <a:ext cx="4985131" cy="2775073"/>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1155715"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32" name="Oval 31"/>
          <p:cNvSpPr/>
          <p:nvPr/>
        </p:nvSpPr>
        <p:spPr>
          <a:xfrm>
            <a:off x="1774840" y="32036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35" name="Oval 34"/>
          <p:cNvSpPr/>
          <p:nvPr/>
        </p:nvSpPr>
        <p:spPr>
          <a:xfrm>
            <a:off x="2774965" y="2106440"/>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a:t>
            </a:r>
            <a:endParaRPr lang="en-US" sz="1400" dirty="0"/>
          </a:p>
        </p:txBody>
      </p:sp>
      <p:sp>
        <p:nvSpPr>
          <p:cNvPr id="36" name="Oval 35"/>
          <p:cNvSpPr/>
          <p:nvPr/>
        </p:nvSpPr>
        <p:spPr>
          <a:xfrm>
            <a:off x="2843164" y="275712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37" name="Oval 36"/>
          <p:cNvSpPr/>
          <p:nvPr/>
        </p:nvSpPr>
        <p:spPr>
          <a:xfrm>
            <a:off x="4406788" y="334999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38" name="Oval 37"/>
          <p:cNvSpPr/>
          <p:nvPr/>
        </p:nvSpPr>
        <p:spPr>
          <a:xfrm>
            <a:off x="3869576"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8</a:t>
            </a:r>
            <a:endParaRPr lang="en-US" sz="1400" dirty="0"/>
          </a:p>
        </p:txBody>
      </p:sp>
      <p:sp>
        <p:nvSpPr>
          <p:cNvPr id="50" name="TextBox 49"/>
          <p:cNvSpPr txBox="1"/>
          <p:nvPr/>
        </p:nvSpPr>
        <p:spPr>
          <a:xfrm>
            <a:off x="440184" y="899648"/>
            <a:ext cx="5248553" cy="646331"/>
          </a:xfrm>
          <a:prstGeom prst="rect">
            <a:avLst/>
          </a:prstGeom>
          <a:noFill/>
        </p:spPr>
        <p:txBody>
          <a:bodyPr wrap="none" rtlCol="0">
            <a:spAutoFit/>
          </a:bodyPr>
          <a:lstStyle/>
          <a:p>
            <a:pPr algn="ctr"/>
            <a:r>
              <a:rPr lang="en-US" b="1" dirty="0">
                <a:latin typeface="Roboto" charset="0"/>
                <a:ea typeface="Roboto" charset="0"/>
                <a:cs typeface="Roboto" charset="0"/>
              </a:rPr>
              <a:t>Real-time dashboard</a:t>
            </a:r>
            <a:br>
              <a:rPr lang="en-US" b="1" dirty="0">
                <a:latin typeface="Roboto" charset="0"/>
                <a:ea typeface="Roboto" charset="0"/>
                <a:cs typeface="Roboto" charset="0"/>
              </a:rPr>
            </a:br>
            <a:r>
              <a:rPr lang="en-US" b="1" dirty="0">
                <a:latin typeface="Roboto" charset="0"/>
                <a:ea typeface="Roboto" charset="0"/>
                <a:cs typeface="Roboto" charset="0"/>
              </a:rPr>
              <a:t>“How many users younger than </a:t>
            </a:r>
            <a:r>
              <a:rPr lang="en-US" b="1" dirty="0" smtClean="0">
                <a:latin typeface="Roboto" charset="0"/>
                <a:ea typeface="Roboto" charset="0"/>
                <a:cs typeface="Roboto" charset="0"/>
              </a:rPr>
              <a:t>30y, </a:t>
            </a:r>
            <a:r>
              <a:rPr lang="en-US" b="1" dirty="0">
                <a:latin typeface="Roboto" charset="0"/>
                <a:ea typeface="Roboto" charset="0"/>
                <a:cs typeface="Roboto" charset="0"/>
              </a:rPr>
              <a:t>per region?”</a:t>
            </a:r>
            <a:endParaRPr lang="en-US" dirty="0">
              <a:latin typeface="Roboto" charset="0"/>
              <a:ea typeface="Roboto" charset="0"/>
              <a:cs typeface="Roboto" charset="0"/>
            </a:endParaRPr>
          </a:p>
        </p:txBody>
      </p:sp>
      <p:sp>
        <p:nvSpPr>
          <p:cNvPr id="10" name="Right Arrow 9"/>
          <p:cNvSpPr/>
          <p:nvPr/>
        </p:nvSpPr>
        <p:spPr>
          <a:xfrm>
            <a:off x="5796079" y="3349998"/>
            <a:ext cx="695325" cy="2894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5284848" y="2839247"/>
            <a:ext cx="1653974" cy="348916"/>
            <a:chOff x="3137809" y="4589863"/>
            <a:chExt cx="2520356" cy="348916"/>
          </a:xfrm>
        </p:grpSpPr>
        <p:sp>
          <p:nvSpPr>
            <p:cNvPr id="64" name="Rectangle 6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5" name="Rectangle 64"/>
            <p:cNvSpPr/>
            <p:nvPr/>
          </p:nvSpPr>
          <p:spPr>
            <a:xfrm>
              <a:off x="4196363" y="4589863"/>
              <a:ext cx="146180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a:t>
              </a:r>
              <a:endParaRPr lang="en-US" dirty="0">
                <a:solidFill>
                  <a:srgbClr val="008F00"/>
                </a:solidFill>
              </a:endParaRPr>
            </a:p>
          </p:txBody>
        </p:sp>
      </p:grp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902" y="2251188"/>
            <a:ext cx="384188" cy="488425"/>
          </a:xfrm>
          <a:prstGeom prst="rect">
            <a:avLst/>
          </a:prstGeom>
        </p:spPr>
      </p:pic>
      <p:sp>
        <p:nvSpPr>
          <p:cNvPr id="68" name="TextBox 67"/>
          <p:cNvSpPr txBox="1"/>
          <p:nvPr/>
        </p:nvSpPr>
        <p:spPr>
          <a:xfrm>
            <a:off x="5646853" y="2319882"/>
            <a:ext cx="1457450" cy="338554"/>
          </a:xfrm>
          <a:prstGeom prst="rect">
            <a:avLst/>
          </a:prstGeom>
          <a:noFill/>
        </p:spPr>
        <p:txBody>
          <a:bodyPr wrap="none" rtlCol="0">
            <a:spAutoFit/>
          </a:bodyPr>
          <a:lstStyle/>
          <a:p>
            <a:r>
              <a:rPr lang="en-US" sz="1600" dirty="0" smtClean="0"/>
              <a:t>user-locations</a:t>
            </a:r>
            <a:endParaRPr lang="en-US" sz="1600" dirty="0"/>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986" y="4648031"/>
            <a:ext cx="521245" cy="662668"/>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726" y="5438316"/>
            <a:ext cx="521245" cy="662668"/>
          </a:xfrm>
          <a:prstGeom prst="rect">
            <a:avLst/>
          </a:prstGeom>
        </p:spPr>
      </p:pic>
      <p:cxnSp>
        <p:nvCxnSpPr>
          <p:cNvPr id="53" name="Straight Arrow Connector 52"/>
          <p:cNvCxnSpPr/>
          <p:nvPr/>
        </p:nvCxnSpPr>
        <p:spPr>
          <a:xfrm>
            <a:off x="2213182" y="4979365"/>
            <a:ext cx="589292" cy="206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213182" y="5405941"/>
            <a:ext cx="589293" cy="189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064460" y="4847485"/>
            <a:ext cx="2391078" cy="348916"/>
            <a:chOff x="3137809" y="4589863"/>
            <a:chExt cx="3643568" cy="348916"/>
          </a:xfrm>
        </p:grpSpPr>
        <p:sp>
          <p:nvSpPr>
            <p:cNvPr id="60" name="Rectangle 59"/>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1" name="Rectangle 60"/>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25y, </a:t>
              </a:r>
              <a:r>
                <a:rPr lang="is-IS" dirty="0" smtClean="0">
                  <a:solidFill>
                    <a:schemeClr val="tx1"/>
                  </a:solidFill>
                </a:rPr>
                <a:t>…</a:t>
              </a:r>
              <a:endParaRPr lang="en-US" dirty="0">
                <a:solidFill>
                  <a:srgbClr val="008F00"/>
                </a:solidFill>
              </a:endParaRPr>
            </a:p>
          </p:txBody>
        </p:sp>
      </p:grpSp>
      <p:grpSp>
        <p:nvGrpSpPr>
          <p:cNvPr id="62" name="Group 61"/>
          <p:cNvGrpSpPr/>
          <p:nvPr/>
        </p:nvGrpSpPr>
        <p:grpSpPr>
          <a:xfrm>
            <a:off x="3064460" y="5196401"/>
            <a:ext cx="2391078" cy="348916"/>
            <a:chOff x="3137809" y="4589863"/>
            <a:chExt cx="3643568" cy="348916"/>
          </a:xfrm>
        </p:grpSpPr>
        <p:sp>
          <p:nvSpPr>
            <p:cNvPr id="72" name="Rectangle 71"/>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73" name="Rectangle 72"/>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74" name="Group 73"/>
          <p:cNvGrpSpPr/>
          <p:nvPr/>
        </p:nvGrpSpPr>
        <p:grpSpPr>
          <a:xfrm>
            <a:off x="3064460" y="5545317"/>
            <a:ext cx="2391078" cy="348916"/>
            <a:chOff x="3137809" y="4589863"/>
            <a:chExt cx="3643568" cy="348916"/>
          </a:xfrm>
        </p:grpSpPr>
        <p:sp>
          <p:nvSpPr>
            <p:cNvPr id="75" name="Rectangle 74"/>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76" name="Rectangle 75"/>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sp>
        <p:nvSpPr>
          <p:cNvPr id="59" name="TextBox 58"/>
          <p:cNvSpPr txBox="1"/>
          <p:nvPr/>
        </p:nvSpPr>
        <p:spPr>
          <a:xfrm>
            <a:off x="137144" y="4847485"/>
            <a:ext cx="1457450" cy="553998"/>
          </a:xfrm>
          <a:prstGeom prst="rect">
            <a:avLst/>
          </a:prstGeom>
          <a:noFill/>
        </p:spPr>
        <p:txBody>
          <a:bodyPr wrap="none" rtlCol="0">
            <a:spAutoFit/>
          </a:bodyPr>
          <a:lstStyle/>
          <a:p>
            <a:r>
              <a:rPr lang="en-US" sz="1600" dirty="0" smtClean="0"/>
              <a:t>user-locations</a:t>
            </a:r>
            <a:br>
              <a:rPr lang="en-US" sz="1600" dirty="0" smtClean="0"/>
            </a:br>
            <a:r>
              <a:rPr lang="en-US" sz="1400" dirty="0" smtClean="0"/>
              <a:t>(mobile team)</a:t>
            </a:r>
            <a:endParaRPr lang="en-US" sz="1600" dirty="0"/>
          </a:p>
        </p:txBody>
      </p:sp>
      <p:sp>
        <p:nvSpPr>
          <p:cNvPr id="67" name="TextBox 66"/>
          <p:cNvSpPr txBox="1"/>
          <p:nvPr/>
        </p:nvSpPr>
        <p:spPr>
          <a:xfrm>
            <a:off x="155590" y="5566017"/>
            <a:ext cx="1095172" cy="553998"/>
          </a:xfrm>
          <a:prstGeom prst="rect">
            <a:avLst/>
          </a:prstGeom>
          <a:noFill/>
        </p:spPr>
        <p:txBody>
          <a:bodyPr wrap="none" rtlCol="0">
            <a:spAutoFit/>
          </a:bodyPr>
          <a:lstStyle/>
          <a:p>
            <a:r>
              <a:rPr lang="en-US" sz="1600" dirty="0" smtClean="0"/>
              <a:t>user-</a:t>
            </a:r>
            <a:r>
              <a:rPr lang="en-US" sz="1600" dirty="0" err="1" smtClean="0"/>
              <a:t>prefs</a:t>
            </a:r>
            <a:r>
              <a:rPr lang="en-US" sz="1600" dirty="0" smtClean="0"/>
              <a:t/>
            </a:r>
            <a:br>
              <a:rPr lang="en-US" sz="1600" dirty="0" smtClean="0"/>
            </a:br>
            <a:r>
              <a:rPr lang="en-US" sz="1400" dirty="0" smtClean="0"/>
              <a:t>(web team)</a:t>
            </a:r>
            <a:endParaRPr lang="en-US" sz="1600" dirty="0"/>
          </a:p>
        </p:txBody>
      </p:sp>
    </p:spTree>
    <p:extLst>
      <p:ext uri="{BB962C8B-B14F-4D97-AF65-F5344CB8AC3E}">
        <p14:creationId xmlns:p14="http://schemas.microsoft.com/office/powerpoint/2010/main" val="51774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example: continuously compute current users per geo-region</a:t>
            </a:r>
          </a:p>
        </p:txBody>
      </p:sp>
      <p:pic>
        <p:nvPicPr>
          <p:cNvPr id="1026"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99" y="1745247"/>
            <a:ext cx="4985131" cy="2775073"/>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1155715"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32" name="Oval 31"/>
          <p:cNvSpPr/>
          <p:nvPr/>
        </p:nvSpPr>
        <p:spPr>
          <a:xfrm>
            <a:off x="1774840" y="32036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35" name="Oval 34"/>
          <p:cNvSpPr/>
          <p:nvPr/>
        </p:nvSpPr>
        <p:spPr>
          <a:xfrm>
            <a:off x="2774965" y="2106440"/>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a:t>
            </a:r>
            <a:endParaRPr lang="en-US" sz="1400" dirty="0"/>
          </a:p>
        </p:txBody>
      </p:sp>
      <p:sp>
        <p:nvSpPr>
          <p:cNvPr id="36" name="Oval 35"/>
          <p:cNvSpPr/>
          <p:nvPr/>
        </p:nvSpPr>
        <p:spPr>
          <a:xfrm>
            <a:off x="2843164" y="275712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37" name="Oval 36"/>
          <p:cNvSpPr/>
          <p:nvPr/>
        </p:nvSpPr>
        <p:spPr>
          <a:xfrm>
            <a:off x="4406788" y="334999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38" name="Oval 37"/>
          <p:cNvSpPr/>
          <p:nvPr/>
        </p:nvSpPr>
        <p:spPr>
          <a:xfrm>
            <a:off x="3869576"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8</a:t>
            </a:r>
            <a:endParaRPr lang="en-US" sz="1400" dirty="0"/>
          </a:p>
        </p:txBody>
      </p:sp>
      <p:sp>
        <p:nvSpPr>
          <p:cNvPr id="50" name="TextBox 49"/>
          <p:cNvSpPr txBox="1"/>
          <p:nvPr/>
        </p:nvSpPr>
        <p:spPr>
          <a:xfrm>
            <a:off x="440184" y="899648"/>
            <a:ext cx="5248553" cy="646331"/>
          </a:xfrm>
          <a:prstGeom prst="rect">
            <a:avLst/>
          </a:prstGeom>
          <a:noFill/>
        </p:spPr>
        <p:txBody>
          <a:bodyPr wrap="none" rtlCol="0">
            <a:spAutoFit/>
          </a:bodyPr>
          <a:lstStyle/>
          <a:p>
            <a:pPr algn="ctr"/>
            <a:r>
              <a:rPr lang="en-US" b="1" dirty="0">
                <a:latin typeface="Roboto" charset="0"/>
                <a:ea typeface="Roboto" charset="0"/>
                <a:cs typeface="Roboto" charset="0"/>
              </a:rPr>
              <a:t>Real-time dashboard</a:t>
            </a:r>
            <a:br>
              <a:rPr lang="en-US" b="1" dirty="0">
                <a:latin typeface="Roboto" charset="0"/>
                <a:ea typeface="Roboto" charset="0"/>
                <a:cs typeface="Roboto" charset="0"/>
              </a:rPr>
            </a:br>
            <a:r>
              <a:rPr lang="en-US" b="1" dirty="0">
                <a:latin typeface="Roboto" charset="0"/>
                <a:ea typeface="Roboto" charset="0"/>
                <a:cs typeface="Roboto" charset="0"/>
              </a:rPr>
              <a:t>“How many users younger than </a:t>
            </a:r>
            <a:r>
              <a:rPr lang="en-US" b="1" dirty="0" smtClean="0">
                <a:latin typeface="Roboto" charset="0"/>
                <a:ea typeface="Roboto" charset="0"/>
                <a:cs typeface="Roboto" charset="0"/>
              </a:rPr>
              <a:t>30y, </a:t>
            </a:r>
            <a:r>
              <a:rPr lang="en-US" b="1" dirty="0">
                <a:latin typeface="Roboto" charset="0"/>
                <a:ea typeface="Roboto" charset="0"/>
                <a:cs typeface="Roboto" charset="0"/>
              </a:rPr>
              <a:t>per region?”</a:t>
            </a:r>
            <a:endParaRPr lang="en-US" dirty="0">
              <a:latin typeface="Roboto" charset="0"/>
              <a:ea typeface="Roboto" charset="0"/>
              <a:cs typeface="Roboto" charset="0"/>
            </a:endParaRPr>
          </a:p>
        </p:txBody>
      </p:sp>
      <p:sp>
        <p:nvSpPr>
          <p:cNvPr id="10" name="Right Arrow 9"/>
          <p:cNvSpPr/>
          <p:nvPr/>
        </p:nvSpPr>
        <p:spPr>
          <a:xfrm>
            <a:off x="5796079" y="3349998"/>
            <a:ext cx="695325" cy="2894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5284848" y="2839247"/>
            <a:ext cx="1653974" cy="348916"/>
            <a:chOff x="3137809" y="4589863"/>
            <a:chExt cx="2520356" cy="348916"/>
          </a:xfrm>
        </p:grpSpPr>
        <p:sp>
          <p:nvSpPr>
            <p:cNvPr id="64" name="Rectangle 6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5" name="Rectangle 64"/>
            <p:cNvSpPr/>
            <p:nvPr/>
          </p:nvSpPr>
          <p:spPr>
            <a:xfrm>
              <a:off x="4196363" y="4589863"/>
              <a:ext cx="146180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a:t>
              </a:r>
              <a:endParaRPr lang="en-US" dirty="0">
                <a:solidFill>
                  <a:srgbClr val="008F00"/>
                </a:solidFill>
              </a:endParaRPr>
            </a:p>
          </p:txBody>
        </p:sp>
      </p:grp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902" y="2251188"/>
            <a:ext cx="384188" cy="488425"/>
          </a:xfrm>
          <a:prstGeom prst="rect">
            <a:avLst/>
          </a:prstGeom>
        </p:spPr>
      </p:pic>
      <p:sp>
        <p:nvSpPr>
          <p:cNvPr id="68" name="TextBox 67"/>
          <p:cNvSpPr txBox="1"/>
          <p:nvPr/>
        </p:nvSpPr>
        <p:spPr>
          <a:xfrm>
            <a:off x="5646853" y="2319882"/>
            <a:ext cx="1457450" cy="338554"/>
          </a:xfrm>
          <a:prstGeom prst="rect">
            <a:avLst/>
          </a:prstGeom>
          <a:noFill/>
        </p:spPr>
        <p:txBody>
          <a:bodyPr wrap="none" rtlCol="0">
            <a:spAutoFit/>
          </a:bodyPr>
          <a:lstStyle/>
          <a:p>
            <a:r>
              <a:rPr lang="en-US" sz="1600" dirty="0" smtClean="0"/>
              <a:t>user-locations</a:t>
            </a:r>
            <a:endParaRPr lang="en-US" sz="1600" dirty="0"/>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986" y="4648031"/>
            <a:ext cx="521245" cy="662668"/>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726" y="5438316"/>
            <a:ext cx="521245" cy="662668"/>
          </a:xfrm>
          <a:prstGeom prst="rect">
            <a:avLst/>
          </a:prstGeom>
        </p:spPr>
      </p:pic>
      <p:cxnSp>
        <p:nvCxnSpPr>
          <p:cNvPr id="53" name="Straight Arrow Connector 52"/>
          <p:cNvCxnSpPr/>
          <p:nvPr/>
        </p:nvCxnSpPr>
        <p:spPr>
          <a:xfrm>
            <a:off x="2213182" y="4979365"/>
            <a:ext cx="589292" cy="206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213182" y="5405941"/>
            <a:ext cx="589293" cy="189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37144" y="4847485"/>
            <a:ext cx="1457450" cy="553998"/>
          </a:xfrm>
          <a:prstGeom prst="rect">
            <a:avLst/>
          </a:prstGeom>
          <a:noFill/>
        </p:spPr>
        <p:txBody>
          <a:bodyPr wrap="none" rtlCol="0">
            <a:spAutoFit/>
          </a:bodyPr>
          <a:lstStyle/>
          <a:p>
            <a:r>
              <a:rPr lang="en-US" sz="1600" dirty="0" smtClean="0"/>
              <a:t>user-locations</a:t>
            </a:r>
            <a:br>
              <a:rPr lang="en-US" sz="1600" dirty="0" smtClean="0"/>
            </a:br>
            <a:r>
              <a:rPr lang="en-US" sz="1400" dirty="0" smtClean="0"/>
              <a:t>(mobile team)</a:t>
            </a:r>
            <a:endParaRPr lang="en-US" sz="1600" dirty="0"/>
          </a:p>
        </p:txBody>
      </p:sp>
      <p:sp>
        <p:nvSpPr>
          <p:cNvPr id="56" name="TextBox 55"/>
          <p:cNvSpPr txBox="1"/>
          <p:nvPr/>
        </p:nvSpPr>
        <p:spPr>
          <a:xfrm>
            <a:off x="155590" y="5566017"/>
            <a:ext cx="1095172" cy="553998"/>
          </a:xfrm>
          <a:prstGeom prst="rect">
            <a:avLst/>
          </a:prstGeom>
          <a:noFill/>
        </p:spPr>
        <p:txBody>
          <a:bodyPr wrap="none" rtlCol="0">
            <a:spAutoFit/>
          </a:bodyPr>
          <a:lstStyle/>
          <a:p>
            <a:r>
              <a:rPr lang="en-US" sz="1600" dirty="0" smtClean="0"/>
              <a:t>user-</a:t>
            </a:r>
            <a:r>
              <a:rPr lang="en-US" sz="1600" dirty="0" err="1" smtClean="0"/>
              <a:t>prefs</a:t>
            </a:r>
            <a:r>
              <a:rPr lang="en-US" sz="1600" dirty="0" smtClean="0"/>
              <a:t/>
            </a:r>
            <a:br>
              <a:rPr lang="en-US" sz="1600" dirty="0" smtClean="0"/>
            </a:br>
            <a:r>
              <a:rPr lang="en-US" sz="1400" dirty="0" smtClean="0"/>
              <a:t>(web team)</a:t>
            </a:r>
            <a:endParaRPr lang="en-US" sz="1600" dirty="0"/>
          </a:p>
        </p:txBody>
      </p:sp>
      <p:grpSp>
        <p:nvGrpSpPr>
          <p:cNvPr id="58" name="Group 57"/>
          <p:cNvGrpSpPr/>
          <p:nvPr/>
        </p:nvGrpSpPr>
        <p:grpSpPr>
          <a:xfrm>
            <a:off x="3064460" y="4847485"/>
            <a:ext cx="2391078" cy="348916"/>
            <a:chOff x="3137809" y="4589863"/>
            <a:chExt cx="3643568" cy="348916"/>
          </a:xfrm>
        </p:grpSpPr>
        <p:sp>
          <p:nvSpPr>
            <p:cNvPr id="60" name="Rectangle 59"/>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1" name="Rectangle 60"/>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25y, </a:t>
              </a:r>
              <a:r>
                <a:rPr lang="is-IS" dirty="0" smtClean="0">
                  <a:solidFill>
                    <a:schemeClr val="tx1"/>
                  </a:solidFill>
                </a:rPr>
                <a:t>…</a:t>
              </a:r>
              <a:endParaRPr lang="en-US" dirty="0">
                <a:solidFill>
                  <a:srgbClr val="008F00"/>
                </a:solidFill>
              </a:endParaRPr>
            </a:p>
          </p:txBody>
        </p:sp>
      </p:grpSp>
      <p:grpSp>
        <p:nvGrpSpPr>
          <p:cNvPr id="62" name="Group 61"/>
          <p:cNvGrpSpPr/>
          <p:nvPr/>
        </p:nvGrpSpPr>
        <p:grpSpPr>
          <a:xfrm>
            <a:off x="3064460" y="5196401"/>
            <a:ext cx="2391078" cy="348916"/>
            <a:chOff x="3137809" y="4589863"/>
            <a:chExt cx="3643568" cy="348916"/>
          </a:xfrm>
        </p:grpSpPr>
        <p:sp>
          <p:nvSpPr>
            <p:cNvPr id="72" name="Rectangle 71"/>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73" name="Rectangle 72"/>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74" name="Group 73"/>
          <p:cNvGrpSpPr/>
          <p:nvPr/>
        </p:nvGrpSpPr>
        <p:grpSpPr>
          <a:xfrm>
            <a:off x="3064460" y="5545317"/>
            <a:ext cx="2391078" cy="348916"/>
            <a:chOff x="3137809" y="4589863"/>
            <a:chExt cx="3643568" cy="348916"/>
          </a:xfrm>
        </p:grpSpPr>
        <p:sp>
          <p:nvSpPr>
            <p:cNvPr id="75" name="Rectangle 74"/>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76" name="Rectangle 75"/>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grpSp>
        <p:nvGrpSpPr>
          <p:cNvPr id="77" name="Group 76"/>
          <p:cNvGrpSpPr/>
          <p:nvPr/>
        </p:nvGrpSpPr>
        <p:grpSpPr>
          <a:xfrm>
            <a:off x="8446085" y="4857823"/>
            <a:ext cx="2391078" cy="348916"/>
            <a:chOff x="3137809" y="4589863"/>
            <a:chExt cx="3643568" cy="348916"/>
          </a:xfrm>
        </p:grpSpPr>
        <p:sp>
          <p:nvSpPr>
            <p:cNvPr id="78" name="Rectangle 77"/>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79" name="Rectangle 78"/>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Roboto" charset="0"/>
                  <a:ea typeface="Roboto" charset="0"/>
                  <a:cs typeface="Roboto" charset="0"/>
                </a:rPr>
                <a:t>Europe</a:t>
              </a:r>
              <a:r>
                <a:rPr lang="en-US" dirty="0" smtClean="0">
                  <a:solidFill>
                    <a:schemeClr val="tx1"/>
                  </a:solidFill>
                </a:rPr>
                <a:t>, 25y, </a:t>
              </a:r>
              <a:r>
                <a:rPr lang="is-IS" dirty="0" smtClean="0">
                  <a:solidFill>
                    <a:schemeClr val="tx1"/>
                  </a:solidFill>
                </a:rPr>
                <a:t>…</a:t>
              </a:r>
              <a:endParaRPr lang="en-US" dirty="0">
                <a:solidFill>
                  <a:srgbClr val="008F00"/>
                </a:solidFill>
              </a:endParaRPr>
            </a:p>
          </p:txBody>
        </p:sp>
      </p:grpSp>
      <p:grpSp>
        <p:nvGrpSpPr>
          <p:cNvPr id="80" name="Group 79"/>
          <p:cNvGrpSpPr/>
          <p:nvPr/>
        </p:nvGrpSpPr>
        <p:grpSpPr>
          <a:xfrm>
            <a:off x="8446085" y="5206739"/>
            <a:ext cx="2391078" cy="348916"/>
            <a:chOff x="3137809" y="4589863"/>
            <a:chExt cx="3643568" cy="348916"/>
          </a:xfrm>
        </p:grpSpPr>
        <p:sp>
          <p:nvSpPr>
            <p:cNvPr id="81" name="Rectangle 80"/>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82" name="Rectangle 81"/>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83" name="Group 82"/>
          <p:cNvGrpSpPr/>
          <p:nvPr/>
        </p:nvGrpSpPr>
        <p:grpSpPr>
          <a:xfrm>
            <a:off x="8446085" y="5555655"/>
            <a:ext cx="2391078" cy="348916"/>
            <a:chOff x="3137809" y="4589863"/>
            <a:chExt cx="3643568" cy="348916"/>
          </a:xfrm>
        </p:grpSpPr>
        <p:sp>
          <p:nvSpPr>
            <p:cNvPr id="84" name="Rectangle 8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85" name="Rectangle 84"/>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spTree>
    <p:extLst>
      <p:ext uri="{BB962C8B-B14F-4D97-AF65-F5344CB8AC3E}">
        <p14:creationId xmlns:p14="http://schemas.microsoft.com/office/powerpoint/2010/main" val="103471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example: continuously compute current users per geo-region</a:t>
            </a:r>
          </a:p>
        </p:txBody>
      </p:sp>
      <p:pic>
        <p:nvPicPr>
          <p:cNvPr id="1026"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99" y="1745247"/>
            <a:ext cx="4985131" cy="2775073"/>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1155715"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32" name="Oval 31"/>
          <p:cNvSpPr/>
          <p:nvPr/>
        </p:nvSpPr>
        <p:spPr>
          <a:xfrm>
            <a:off x="1774840" y="32036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35" name="Oval 34"/>
          <p:cNvSpPr/>
          <p:nvPr/>
        </p:nvSpPr>
        <p:spPr>
          <a:xfrm>
            <a:off x="2774965" y="2106440"/>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a:t>
            </a:r>
            <a:endParaRPr lang="en-US" sz="1400" dirty="0"/>
          </a:p>
        </p:txBody>
      </p:sp>
      <p:sp>
        <p:nvSpPr>
          <p:cNvPr id="36" name="Oval 35"/>
          <p:cNvSpPr/>
          <p:nvPr/>
        </p:nvSpPr>
        <p:spPr>
          <a:xfrm>
            <a:off x="2843164" y="275712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37" name="Oval 36"/>
          <p:cNvSpPr/>
          <p:nvPr/>
        </p:nvSpPr>
        <p:spPr>
          <a:xfrm>
            <a:off x="4406788" y="334999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38" name="Oval 37"/>
          <p:cNvSpPr/>
          <p:nvPr/>
        </p:nvSpPr>
        <p:spPr>
          <a:xfrm>
            <a:off x="3869576"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8</a:t>
            </a:r>
            <a:endParaRPr lang="en-US" sz="1400" dirty="0"/>
          </a:p>
        </p:txBody>
      </p:sp>
      <p:pic>
        <p:nvPicPr>
          <p:cNvPr id="39"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485" y="1745247"/>
            <a:ext cx="4985131" cy="2775073"/>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p:cNvSpPr/>
          <p:nvPr/>
        </p:nvSpPr>
        <p:spPr>
          <a:xfrm>
            <a:off x="7470601"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41" name="Oval 40"/>
          <p:cNvSpPr/>
          <p:nvPr/>
        </p:nvSpPr>
        <p:spPr>
          <a:xfrm>
            <a:off x="8089726" y="32036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42" name="Oval 41"/>
          <p:cNvSpPr/>
          <p:nvPr/>
        </p:nvSpPr>
        <p:spPr>
          <a:xfrm>
            <a:off x="9089851" y="2106440"/>
            <a:ext cx="289495" cy="28949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a:t>
            </a:r>
          </a:p>
        </p:txBody>
      </p:sp>
      <p:sp>
        <p:nvSpPr>
          <p:cNvPr id="43" name="Oval 42"/>
          <p:cNvSpPr/>
          <p:nvPr/>
        </p:nvSpPr>
        <p:spPr>
          <a:xfrm>
            <a:off x="9158050" y="275712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44" name="Oval 43"/>
          <p:cNvSpPr/>
          <p:nvPr/>
        </p:nvSpPr>
        <p:spPr>
          <a:xfrm>
            <a:off x="10721674" y="334999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45" name="Oval 44"/>
          <p:cNvSpPr/>
          <p:nvPr/>
        </p:nvSpPr>
        <p:spPr>
          <a:xfrm>
            <a:off x="10184462" y="2251188"/>
            <a:ext cx="289495" cy="2894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7</a:t>
            </a:r>
            <a:endParaRPr lang="en-US" sz="1400" dirty="0"/>
          </a:p>
        </p:txBody>
      </p:sp>
      <p:cxnSp>
        <p:nvCxnSpPr>
          <p:cNvPr id="6" name="Curved Connector 5"/>
          <p:cNvCxnSpPr>
            <a:stCxn id="45" idx="0"/>
            <a:endCxn id="42" idx="7"/>
          </p:cNvCxnSpPr>
          <p:nvPr/>
        </p:nvCxnSpPr>
        <p:spPr>
          <a:xfrm rot="16200000" flipV="1">
            <a:off x="9781904" y="1703882"/>
            <a:ext cx="102352" cy="992260"/>
          </a:xfrm>
          <a:prstGeom prst="curvedConnector3">
            <a:avLst>
              <a:gd name="adj1" fmla="val 36476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15689" y="1515081"/>
            <a:ext cx="668773" cy="369332"/>
          </a:xfrm>
          <a:prstGeom prst="rect">
            <a:avLst/>
          </a:prstGeom>
          <a:noFill/>
        </p:spPr>
        <p:txBody>
          <a:bodyPr wrap="none" rtlCol="0">
            <a:spAutoFit/>
          </a:bodyPr>
          <a:lstStyle/>
          <a:p>
            <a:r>
              <a:rPr lang="en-US" smtClean="0"/>
              <a:t>Alice</a:t>
            </a:r>
            <a:endParaRPr lang="en-US"/>
          </a:p>
        </p:txBody>
      </p:sp>
      <p:sp>
        <p:nvSpPr>
          <p:cNvPr id="50" name="TextBox 49"/>
          <p:cNvSpPr txBox="1"/>
          <p:nvPr/>
        </p:nvSpPr>
        <p:spPr>
          <a:xfrm>
            <a:off x="440184" y="899648"/>
            <a:ext cx="5248553" cy="646331"/>
          </a:xfrm>
          <a:prstGeom prst="rect">
            <a:avLst/>
          </a:prstGeom>
          <a:noFill/>
        </p:spPr>
        <p:txBody>
          <a:bodyPr wrap="none" rtlCol="0">
            <a:spAutoFit/>
          </a:bodyPr>
          <a:lstStyle/>
          <a:p>
            <a:pPr algn="ctr"/>
            <a:r>
              <a:rPr lang="en-US" b="1" dirty="0">
                <a:latin typeface="Roboto" charset="0"/>
                <a:ea typeface="Roboto" charset="0"/>
                <a:cs typeface="Roboto" charset="0"/>
              </a:rPr>
              <a:t>Real-time dashboard</a:t>
            </a:r>
            <a:br>
              <a:rPr lang="en-US" b="1" dirty="0">
                <a:latin typeface="Roboto" charset="0"/>
                <a:ea typeface="Roboto" charset="0"/>
                <a:cs typeface="Roboto" charset="0"/>
              </a:rPr>
            </a:br>
            <a:r>
              <a:rPr lang="en-US" b="1" dirty="0">
                <a:latin typeface="Roboto" charset="0"/>
                <a:ea typeface="Roboto" charset="0"/>
                <a:cs typeface="Roboto" charset="0"/>
              </a:rPr>
              <a:t>“How many users younger than </a:t>
            </a:r>
            <a:r>
              <a:rPr lang="en-US" b="1" dirty="0" smtClean="0">
                <a:latin typeface="Roboto" charset="0"/>
                <a:ea typeface="Roboto" charset="0"/>
                <a:cs typeface="Roboto" charset="0"/>
              </a:rPr>
              <a:t>30y, </a:t>
            </a:r>
            <a:r>
              <a:rPr lang="en-US" b="1" dirty="0">
                <a:latin typeface="Roboto" charset="0"/>
                <a:ea typeface="Roboto" charset="0"/>
                <a:cs typeface="Roboto" charset="0"/>
              </a:rPr>
              <a:t>per region?”</a:t>
            </a:r>
            <a:endParaRPr lang="en-US" dirty="0">
              <a:latin typeface="Roboto" charset="0"/>
              <a:ea typeface="Roboto" charset="0"/>
              <a:cs typeface="Roboto" charset="0"/>
            </a:endParaRPr>
          </a:p>
        </p:txBody>
      </p:sp>
      <p:sp>
        <p:nvSpPr>
          <p:cNvPr id="10" name="Right Arrow 9"/>
          <p:cNvSpPr/>
          <p:nvPr/>
        </p:nvSpPr>
        <p:spPr>
          <a:xfrm>
            <a:off x="5796079" y="3349998"/>
            <a:ext cx="695325" cy="2894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5284848" y="2839247"/>
            <a:ext cx="1653974" cy="348916"/>
            <a:chOff x="3137809" y="4589863"/>
            <a:chExt cx="2520356" cy="348916"/>
          </a:xfrm>
        </p:grpSpPr>
        <p:sp>
          <p:nvSpPr>
            <p:cNvPr id="64" name="Rectangle 6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5" name="Rectangle 64"/>
            <p:cNvSpPr/>
            <p:nvPr/>
          </p:nvSpPr>
          <p:spPr>
            <a:xfrm>
              <a:off x="4196363" y="4589863"/>
              <a:ext cx="146180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a:t>
              </a:r>
              <a:endParaRPr lang="en-US" dirty="0">
                <a:solidFill>
                  <a:srgbClr val="008F00"/>
                </a:solidFill>
              </a:endParaRPr>
            </a:p>
          </p:txBody>
        </p:sp>
      </p:grp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902" y="2251188"/>
            <a:ext cx="384188" cy="488425"/>
          </a:xfrm>
          <a:prstGeom prst="rect">
            <a:avLst/>
          </a:prstGeom>
        </p:spPr>
      </p:pic>
      <p:sp>
        <p:nvSpPr>
          <p:cNvPr id="68" name="TextBox 67"/>
          <p:cNvSpPr txBox="1"/>
          <p:nvPr/>
        </p:nvSpPr>
        <p:spPr>
          <a:xfrm>
            <a:off x="5646853" y="2319882"/>
            <a:ext cx="1457450" cy="338554"/>
          </a:xfrm>
          <a:prstGeom prst="rect">
            <a:avLst/>
          </a:prstGeom>
          <a:noFill/>
        </p:spPr>
        <p:txBody>
          <a:bodyPr wrap="none" rtlCol="0">
            <a:spAutoFit/>
          </a:bodyPr>
          <a:lstStyle/>
          <a:p>
            <a:r>
              <a:rPr lang="en-US" sz="1600" dirty="0" smtClean="0"/>
              <a:t>user-locations</a:t>
            </a:r>
            <a:endParaRPr lang="en-US" sz="1600" dirty="0"/>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986" y="4648031"/>
            <a:ext cx="521245" cy="662668"/>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726" y="5438316"/>
            <a:ext cx="521245" cy="662668"/>
          </a:xfrm>
          <a:prstGeom prst="rect">
            <a:avLst/>
          </a:prstGeom>
        </p:spPr>
      </p:pic>
      <p:cxnSp>
        <p:nvCxnSpPr>
          <p:cNvPr id="53" name="Straight Arrow Connector 52"/>
          <p:cNvCxnSpPr/>
          <p:nvPr/>
        </p:nvCxnSpPr>
        <p:spPr>
          <a:xfrm>
            <a:off x="2213182" y="4979365"/>
            <a:ext cx="589292" cy="206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213182" y="5405941"/>
            <a:ext cx="589293" cy="189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064460" y="4847485"/>
            <a:ext cx="2391078" cy="348916"/>
            <a:chOff x="3137809" y="4589863"/>
            <a:chExt cx="3643568" cy="348916"/>
          </a:xfrm>
        </p:grpSpPr>
        <p:sp>
          <p:nvSpPr>
            <p:cNvPr id="60" name="Rectangle 59"/>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1" name="Rectangle 60"/>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25y, </a:t>
              </a:r>
              <a:r>
                <a:rPr lang="is-IS" dirty="0" smtClean="0">
                  <a:solidFill>
                    <a:schemeClr val="tx1"/>
                  </a:solidFill>
                </a:rPr>
                <a:t>…</a:t>
              </a:r>
              <a:endParaRPr lang="en-US" dirty="0">
                <a:solidFill>
                  <a:srgbClr val="008F00"/>
                </a:solidFill>
              </a:endParaRPr>
            </a:p>
          </p:txBody>
        </p:sp>
      </p:grpSp>
      <p:grpSp>
        <p:nvGrpSpPr>
          <p:cNvPr id="62" name="Group 61"/>
          <p:cNvGrpSpPr/>
          <p:nvPr/>
        </p:nvGrpSpPr>
        <p:grpSpPr>
          <a:xfrm>
            <a:off x="3064460" y="5196401"/>
            <a:ext cx="2391078" cy="348916"/>
            <a:chOff x="3137809" y="4589863"/>
            <a:chExt cx="3643568" cy="348916"/>
          </a:xfrm>
        </p:grpSpPr>
        <p:sp>
          <p:nvSpPr>
            <p:cNvPr id="72" name="Rectangle 71"/>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73" name="Rectangle 72"/>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74" name="Group 73"/>
          <p:cNvGrpSpPr/>
          <p:nvPr/>
        </p:nvGrpSpPr>
        <p:grpSpPr>
          <a:xfrm>
            <a:off x="3064460" y="5545317"/>
            <a:ext cx="2391078" cy="348916"/>
            <a:chOff x="3137809" y="4589863"/>
            <a:chExt cx="3643568" cy="348916"/>
          </a:xfrm>
        </p:grpSpPr>
        <p:sp>
          <p:nvSpPr>
            <p:cNvPr id="75" name="Rectangle 74"/>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76" name="Rectangle 75"/>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grpSp>
        <p:nvGrpSpPr>
          <p:cNvPr id="77" name="Group 76"/>
          <p:cNvGrpSpPr/>
          <p:nvPr/>
        </p:nvGrpSpPr>
        <p:grpSpPr>
          <a:xfrm>
            <a:off x="8446085" y="4857823"/>
            <a:ext cx="2391078" cy="348916"/>
            <a:chOff x="3137809" y="4589863"/>
            <a:chExt cx="3643568" cy="348916"/>
          </a:xfrm>
        </p:grpSpPr>
        <p:sp>
          <p:nvSpPr>
            <p:cNvPr id="78" name="Rectangle 77"/>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79" name="Rectangle 78"/>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Roboto" charset="0"/>
                  <a:ea typeface="Roboto" charset="0"/>
                  <a:cs typeface="Roboto" charset="0"/>
                </a:rPr>
                <a:t>Europe</a:t>
              </a:r>
              <a:r>
                <a:rPr lang="en-US" dirty="0" smtClean="0">
                  <a:solidFill>
                    <a:schemeClr val="tx1"/>
                  </a:solidFill>
                </a:rPr>
                <a:t>, 25y, </a:t>
              </a:r>
              <a:r>
                <a:rPr lang="is-IS" dirty="0" smtClean="0">
                  <a:solidFill>
                    <a:schemeClr val="tx1"/>
                  </a:solidFill>
                </a:rPr>
                <a:t>…</a:t>
              </a:r>
              <a:endParaRPr lang="en-US" dirty="0">
                <a:solidFill>
                  <a:srgbClr val="008F00"/>
                </a:solidFill>
              </a:endParaRPr>
            </a:p>
          </p:txBody>
        </p:sp>
      </p:grpSp>
      <p:grpSp>
        <p:nvGrpSpPr>
          <p:cNvPr id="80" name="Group 79"/>
          <p:cNvGrpSpPr/>
          <p:nvPr/>
        </p:nvGrpSpPr>
        <p:grpSpPr>
          <a:xfrm>
            <a:off x="8446085" y="5206739"/>
            <a:ext cx="2391078" cy="348916"/>
            <a:chOff x="3137809" y="4589863"/>
            <a:chExt cx="3643568" cy="348916"/>
          </a:xfrm>
        </p:grpSpPr>
        <p:sp>
          <p:nvSpPr>
            <p:cNvPr id="81" name="Rectangle 80"/>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82" name="Rectangle 81"/>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83" name="Group 82"/>
          <p:cNvGrpSpPr/>
          <p:nvPr/>
        </p:nvGrpSpPr>
        <p:grpSpPr>
          <a:xfrm>
            <a:off x="8446085" y="5555655"/>
            <a:ext cx="2391078" cy="348916"/>
            <a:chOff x="3137809" y="4589863"/>
            <a:chExt cx="3643568" cy="348916"/>
          </a:xfrm>
        </p:grpSpPr>
        <p:sp>
          <p:nvSpPr>
            <p:cNvPr id="84" name="Rectangle 8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85" name="Rectangle 84"/>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sp>
        <p:nvSpPr>
          <p:cNvPr id="52" name="TextBox 51"/>
          <p:cNvSpPr txBox="1"/>
          <p:nvPr/>
        </p:nvSpPr>
        <p:spPr>
          <a:xfrm>
            <a:off x="10336086" y="2014972"/>
            <a:ext cx="357790" cy="338554"/>
          </a:xfrm>
          <a:prstGeom prst="rect">
            <a:avLst/>
          </a:prstGeom>
          <a:noFill/>
        </p:spPr>
        <p:txBody>
          <a:bodyPr wrap="none" rtlCol="0">
            <a:spAutoFit/>
          </a:bodyPr>
          <a:lstStyle/>
          <a:p>
            <a:r>
              <a:rPr lang="en-US" sz="1600" b="1" dirty="0" smtClean="0"/>
              <a:t>-1</a:t>
            </a:r>
            <a:endParaRPr lang="en-US" sz="1600" b="1" dirty="0"/>
          </a:p>
        </p:txBody>
      </p:sp>
      <p:sp>
        <p:nvSpPr>
          <p:cNvPr id="57" name="TextBox 56"/>
          <p:cNvSpPr txBox="1"/>
          <p:nvPr/>
        </p:nvSpPr>
        <p:spPr>
          <a:xfrm>
            <a:off x="9039164" y="1759684"/>
            <a:ext cx="413896" cy="338554"/>
          </a:xfrm>
          <a:prstGeom prst="rect">
            <a:avLst/>
          </a:prstGeom>
          <a:noFill/>
        </p:spPr>
        <p:txBody>
          <a:bodyPr wrap="none" rtlCol="0">
            <a:spAutoFit/>
          </a:bodyPr>
          <a:lstStyle/>
          <a:p>
            <a:r>
              <a:rPr lang="en-US" sz="1600" b="1" dirty="0" smtClean="0"/>
              <a:t>+1</a:t>
            </a:r>
            <a:endParaRPr lang="en-US" sz="1600" b="1" dirty="0"/>
          </a:p>
        </p:txBody>
      </p:sp>
      <p:sp>
        <p:nvSpPr>
          <p:cNvPr id="59" name="TextBox 58"/>
          <p:cNvSpPr txBox="1"/>
          <p:nvPr/>
        </p:nvSpPr>
        <p:spPr>
          <a:xfrm>
            <a:off x="137144" y="4847485"/>
            <a:ext cx="1457450" cy="553998"/>
          </a:xfrm>
          <a:prstGeom prst="rect">
            <a:avLst/>
          </a:prstGeom>
          <a:noFill/>
        </p:spPr>
        <p:txBody>
          <a:bodyPr wrap="none" rtlCol="0">
            <a:spAutoFit/>
          </a:bodyPr>
          <a:lstStyle/>
          <a:p>
            <a:r>
              <a:rPr lang="en-US" sz="1600" dirty="0" smtClean="0"/>
              <a:t>user-locations</a:t>
            </a:r>
            <a:br>
              <a:rPr lang="en-US" sz="1600" dirty="0" smtClean="0"/>
            </a:br>
            <a:r>
              <a:rPr lang="en-US" sz="1400" dirty="0" smtClean="0"/>
              <a:t>(mobile team)</a:t>
            </a:r>
            <a:endParaRPr lang="en-US" sz="1600" dirty="0"/>
          </a:p>
        </p:txBody>
      </p:sp>
      <p:sp>
        <p:nvSpPr>
          <p:cNvPr id="67" name="TextBox 66"/>
          <p:cNvSpPr txBox="1"/>
          <p:nvPr/>
        </p:nvSpPr>
        <p:spPr>
          <a:xfrm>
            <a:off x="155590" y="5566017"/>
            <a:ext cx="1095172" cy="553998"/>
          </a:xfrm>
          <a:prstGeom prst="rect">
            <a:avLst/>
          </a:prstGeom>
          <a:noFill/>
        </p:spPr>
        <p:txBody>
          <a:bodyPr wrap="none" rtlCol="0">
            <a:spAutoFit/>
          </a:bodyPr>
          <a:lstStyle/>
          <a:p>
            <a:r>
              <a:rPr lang="en-US" sz="1600" dirty="0" smtClean="0"/>
              <a:t>user-</a:t>
            </a:r>
            <a:r>
              <a:rPr lang="en-US" sz="1600" dirty="0" err="1" smtClean="0"/>
              <a:t>prefs</a:t>
            </a:r>
            <a:r>
              <a:rPr lang="en-US" sz="1600" dirty="0" smtClean="0"/>
              <a:t/>
            </a:r>
            <a:br>
              <a:rPr lang="en-US" sz="1600" dirty="0" smtClean="0"/>
            </a:br>
            <a:r>
              <a:rPr lang="en-US" sz="1400" dirty="0" smtClean="0"/>
              <a:t>(web team)</a:t>
            </a:r>
            <a:endParaRPr lang="en-US" sz="1600" dirty="0"/>
          </a:p>
        </p:txBody>
      </p:sp>
    </p:spTree>
    <p:extLst>
      <p:ext uri="{BB962C8B-B14F-4D97-AF65-F5344CB8AC3E}">
        <p14:creationId xmlns:p14="http://schemas.microsoft.com/office/powerpoint/2010/main" val="32772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data, but different use cases require different interpretations</a:t>
            </a:r>
            <a:endParaRPr lang="en-US" dirty="0"/>
          </a:p>
        </p:txBody>
      </p:sp>
      <p:grpSp>
        <p:nvGrpSpPr>
          <p:cNvPr id="3" name="Group 2"/>
          <p:cNvGrpSpPr/>
          <p:nvPr/>
        </p:nvGrpSpPr>
        <p:grpSpPr>
          <a:xfrm>
            <a:off x="3137809" y="1342105"/>
            <a:ext cx="2739209" cy="348916"/>
            <a:chOff x="3137809" y="1200061"/>
            <a:chExt cx="2739209" cy="348916"/>
          </a:xfrm>
        </p:grpSpPr>
        <p:sp>
          <p:nvSpPr>
            <p:cNvPr id="17" name="Rectangle 16"/>
            <p:cNvSpPr/>
            <p:nvPr/>
          </p:nvSpPr>
          <p:spPr>
            <a:xfrm>
              <a:off x="3137809" y="120006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9" name="Rectangle 18"/>
            <p:cNvSpPr/>
            <p:nvPr/>
          </p:nvSpPr>
          <p:spPr>
            <a:xfrm>
              <a:off x="4196363" y="120006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solidFill>
                    <a:schemeClr val="tx1"/>
                  </a:solidFill>
                </a:rPr>
                <a:t>San Francisco</a:t>
              </a:r>
              <a:endParaRPr lang="en-US" dirty="0">
                <a:solidFill>
                  <a:schemeClr val="tx1"/>
                </a:solidFill>
              </a:endParaRPr>
            </a:p>
          </p:txBody>
        </p:sp>
      </p:grpSp>
      <p:grpSp>
        <p:nvGrpSpPr>
          <p:cNvPr id="6" name="Group 5"/>
          <p:cNvGrpSpPr/>
          <p:nvPr/>
        </p:nvGrpSpPr>
        <p:grpSpPr>
          <a:xfrm>
            <a:off x="3137809" y="2018290"/>
            <a:ext cx="2739209" cy="348916"/>
            <a:chOff x="3137809" y="1876246"/>
            <a:chExt cx="2739209" cy="348916"/>
          </a:xfrm>
        </p:grpSpPr>
        <p:sp>
          <p:nvSpPr>
            <p:cNvPr id="20" name="Rectangle 19"/>
            <p:cNvSpPr/>
            <p:nvPr/>
          </p:nvSpPr>
          <p:spPr>
            <a:xfrm>
              <a:off x="3137809" y="1876246"/>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2" name="Rectangle 21"/>
            <p:cNvSpPr/>
            <p:nvPr/>
          </p:nvSpPr>
          <p:spPr>
            <a:xfrm>
              <a:off x="4196363" y="1876246"/>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New York City</a:t>
              </a:r>
              <a:endParaRPr lang="en-US" dirty="0">
                <a:solidFill>
                  <a:schemeClr val="tx1"/>
                </a:solidFill>
              </a:endParaRPr>
            </a:p>
          </p:txBody>
        </p:sp>
      </p:grpSp>
      <p:grpSp>
        <p:nvGrpSpPr>
          <p:cNvPr id="7" name="Group 6"/>
          <p:cNvGrpSpPr/>
          <p:nvPr/>
        </p:nvGrpSpPr>
        <p:grpSpPr>
          <a:xfrm>
            <a:off x="3137809" y="2694475"/>
            <a:ext cx="2739209" cy="348916"/>
            <a:chOff x="3137809" y="2552431"/>
            <a:chExt cx="2739209" cy="348916"/>
          </a:xfrm>
        </p:grpSpPr>
        <p:sp>
          <p:nvSpPr>
            <p:cNvPr id="23" name="Rectangle 22"/>
            <p:cNvSpPr/>
            <p:nvPr/>
          </p:nvSpPr>
          <p:spPr>
            <a:xfrm>
              <a:off x="3137809" y="255243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7" name="Rectangle 26"/>
            <p:cNvSpPr/>
            <p:nvPr/>
          </p:nvSpPr>
          <p:spPr>
            <a:xfrm>
              <a:off x="4196363" y="255243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Rio de Janeiro</a:t>
              </a:r>
              <a:endParaRPr lang="en-US" dirty="0">
                <a:solidFill>
                  <a:schemeClr val="tx1"/>
                </a:solidFill>
              </a:endParaRPr>
            </a:p>
          </p:txBody>
        </p:sp>
      </p:grpSp>
      <p:grpSp>
        <p:nvGrpSpPr>
          <p:cNvPr id="8" name="Group 7"/>
          <p:cNvGrpSpPr/>
          <p:nvPr/>
        </p:nvGrpSpPr>
        <p:grpSpPr>
          <a:xfrm>
            <a:off x="3137809" y="3379537"/>
            <a:ext cx="2739209" cy="348916"/>
            <a:chOff x="3137809" y="3237493"/>
            <a:chExt cx="2739209" cy="348916"/>
          </a:xfrm>
        </p:grpSpPr>
        <p:sp>
          <p:nvSpPr>
            <p:cNvPr id="32" name="Rectangle 31"/>
            <p:cNvSpPr/>
            <p:nvPr/>
          </p:nvSpPr>
          <p:spPr>
            <a:xfrm>
              <a:off x="3137809" y="323749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5" name="Rectangle 34"/>
            <p:cNvSpPr/>
            <p:nvPr/>
          </p:nvSpPr>
          <p:spPr>
            <a:xfrm>
              <a:off x="4196363" y="323749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Sydney</a:t>
              </a:r>
              <a:endParaRPr lang="en-US" dirty="0">
                <a:solidFill>
                  <a:schemeClr val="tx1"/>
                </a:solidFill>
              </a:endParaRPr>
            </a:p>
          </p:txBody>
        </p:sp>
      </p:grpSp>
      <p:grpSp>
        <p:nvGrpSpPr>
          <p:cNvPr id="9" name="Group 8"/>
          <p:cNvGrpSpPr/>
          <p:nvPr/>
        </p:nvGrpSpPr>
        <p:grpSpPr>
          <a:xfrm>
            <a:off x="3137809" y="4055722"/>
            <a:ext cx="2739209" cy="348916"/>
            <a:chOff x="3137809" y="3913678"/>
            <a:chExt cx="2739209" cy="348916"/>
          </a:xfrm>
        </p:grpSpPr>
        <p:sp>
          <p:nvSpPr>
            <p:cNvPr id="36" name="Rectangle 35"/>
            <p:cNvSpPr/>
            <p:nvPr/>
          </p:nvSpPr>
          <p:spPr>
            <a:xfrm>
              <a:off x="3137809" y="391367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7" name="Rectangle 36"/>
            <p:cNvSpPr/>
            <p:nvPr/>
          </p:nvSpPr>
          <p:spPr>
            <a:xfrm>
              <a:off x="4196363" y="391367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Beijing</a:t>
              </a:r>
              <a:endParaRPr lang="en-US" dirty="0">
                <a:solidFill>
                  <a:schemeClr val="tx1"/>
                </a:solidFill>
              </a:endParaRPr>
            </a:p>
          </p:txBody>
        </p:sp>
      </p:grpSp>
      <p:grpSp>
        <p:nvGrpSpPr>
          <p:cNvPr id="10" name="Group 9"/>
          <p:cNvGrpSpPr/>
          <p:nvPr/>
        </p:nvGrpSpPr>
        <p:grpSpPr>
          <a:xfrm>
            <a:off x="3137809" y="4731907"/>
            <a:ext cx="2739209" cy="348916"/>
            <a:chOff x="3137809" y="4589863"/>
            <a:chExt cx="2739209" cy="348916"/>
          </a:xfrm>
        </p:grpSpPr>
        <p:sp>
          <p:nvSpPr>
            <p:cNvPr id="38" name="Rectangle 37"/>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9" name="Rectangle 38"/>
            <p:cNvSpPr/>
            <p:nvPr/>
          </p:nvSpPr>
          <p:spPr>
            <a:xfrm>
              <a:off x="4196363" y="458986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Paris</a:t>
              </a:r>
              <a:endParaRPr lang="en-US" dirty="0">
                <a:solidFill>
                  <a:schemeClr val="tx1"/>
                </a:solidFill>
              </a:endParaRPr>
            </a:p>
          </p:txBody>
        </p:sp>
      </p:grpSp>
      <p:grpSp>
        <p:nvGrpSpPr>
          <p:cNvPr id="11" name="Group 10"/>
          <p:cNvGrpSpPr/>
          <p:nvPr/>
        </p:nvGrpSpPr>
        <p:grpSpPr>
          <a:xfrm>
            <a:off x="3137809" y="5408092"/>
            <a:ext cx="2739209" cy="348916"/>
            <a:chOff x="3137809" y="5266048"/>
            <a:chExt cx="2739209" cy="348916"/>
          </a:xfrm>
        </p:grpSpPr>
        <p:sp>
          <p:nvSpPr>
            <p:cNvPr id="40" name="Rectangle 39"/>
            <p:cNvSpPr/>
            <p:nvPr/>
          </p:nvSpPr>
          <p:spPr>
            <a:xfrm>
              <a:off x="3137809" y="526604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41" name="Rectangle 40"/>
            <p:cNvSpPr/>
            <p:nvPr/>
          </p:nvSpPr>
          <p:spPr>
            <a:xfrm>
              <a:off x="4196363" y="526604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Berlin</a:t>
              </a:r>
              <a:endParaRPr lang="en-US" dirty="0">
                <a:solidFill>
                  <a:schemeClr val="tx1"/>
                </a:solidFill>
              </a:endParaRPr>
            </a:p>
          </p:txBody>
        </p:sp>
      </p:grpSp>
      <p:cxnSp>
        <p:nvCxnSpPr>
          <p:cNvPr id="13" name="Straight Arrow Connector 12"/>
          <p:cNvCxnSpPr/>
          <p:nvPr/>
        </p:nvCxnSpPr>
        <p:spPr>
          <a:xfrm>
            <a:off x="4376691" y="172653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4404803" y="2407331"/>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4432915" y="3088129"/>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4461027" y="376892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4489139" y="4449725"/>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a:off x="4517251" y="513052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a:off x="4376691" y="102625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844" y="2348895"/>
            <a:ext cx="1572768" cy="1999488"/>
          </a:xfrm>
          <a:prstGeom prst="rect">
            <a:avLst/>
          </a:prstGeom>
        </p:spPr>
      </p:pic>
    </p:spTree>
    <p:extLst>
      <p:ext uri="{BB962C8B-B14F-4D97-AF65-F5344CB8AC3E}">
        <p14:creationId xmlns:p14="http://schemas.microsoft.com/office/powerpoint/2010/main" val="5924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data, but different use cases require different interpretations</a:t>
            </a:r>
            <a:endParaRPr lang="en-US" dirty="0"/>
          </a:p>
        </p:txBody>
      </p:sp>
      <p:grpSp>
        <p:nvGrpSpPr>
          <p:cNvPr id="3" name="Group 2"/>
          <p:cNvGrpSpPr/>
          <p:nvPr/>
        </p:nvGrpSpPr>
        <p:grpSpPr>
          <a:xfrm>
            <a:off x="3137809" y="1342105"/>
            <a:ext cx="2739209" cy="348916"/>
            <a:chOff x="3137809" y="1200061"/>
            <a:chExt cx="2739209" cy="348916"/>
          </a:xfrm>
        </p:grpSpPr>
        <p:sp>
          <p:nvSpPr>
            <p:cNvPr id="17" name="Rectangle 16"/>
            <p:cNvSpPr/>
            <p:nvPr/>
          </p:nvSpPr>
          <p:spPr>
            <a:xfrm>
              <a:off x="3137809" y="120006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9" name="Rectangle 18"/>
            <p:cNvSpPr/>
            <p:nvPr/>
          </p:nvSpPr>
          <p:spPr>
            <a:xfrm>
              <a:off x="4196363" y="120006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solidFill>
                    <a:schemeClr val="tx1"/>
                  </a:solidFill>
                </a:rPr>
                <a:t>San Francisco</a:t>
              </a:r>
              <a:endParaRPr lang="en-US" dirty="0">
                <a:solidFill>
                  <a:schemeClr val="tx1"/>
                </a:solidFill>
              </a:endParaRPr>
            </a:p>
          </p:txBody>
        </p:sp>
      </p:grpSp>
      <p:grpSp>
        <p:nvGrpSpPr>
          <p:cNvPr id="6" name="Group 5"/>
          <p:cNvGrpSpPr/>
          <p:nvPr/>
        </p:nvGrpSpPr>
        <p:grpSpPr>
          <a:xfrm>
            <a:off x="3137809" y="2018290"/>
            <a:ext cx="2739209" cy="348916"/>
            <a:chOff x="3137809" y="1876246"/>
            <a:chExt cx="2739209" cy="348916"/>
          </a:xfrm>
        </p:grpSpPr>
        <p:sp>
          <p:nvSpPr>
            <p:cNvPr id="20" name="Rectangle 19"/>
            <p:cNvSpPr/>
            <p:nvPr/>
          </p:nvSpPr>
          <p:spPr>
            <a:xfrm>
              <a:off x="3137809" y="1876246"/>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2" name="Rectangle 21"/>
            <p:cNvSpPr/>
            <p:nvPr/>
          </p:nvSpPr>
          <p:spPr>
            <a:xfrm>
              <a:off x="4196363" y="1876246"/>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New York City</a:t>
              </a:r>
              <a:endParaRPr lang="en-US" dirty="0">
                <a:solidFill>
                  <a:schemeClr val="tx1"/>
                </a:solidFill>
              </a:endParaRPr>
            </a:p>
          </p:txBody>
        </p:sp>
      </p:grpSp>
      <p:grpSp>
        <p:nvGrpSpPr>
          <p:cNvPr id="7" name="Group 6"/>
          <p:cNvGrpSpPr/>
          <p:nvPr/>
        </p:nvGrpSpPr>
        <p:grpSpPr>
          <a:xfrm>
            <a:off x="3137809" y="2694475"/>
            <a:ext cx="2739209" cy="348916"/>
            <a:chOff x="3137809" y="2552431"/>
            <a:chExt cx="2739209" cy="348916"/>
          </a:xfrm>
        </p:grpSpPr>
        <p:sp>
          <p:nvSpPr>
            <p:cNvPr id="23" name="Rectangle 22"/>
            <p:cNvSpPr/>
            <p:nvPr/>
          </p:nvSpPr>
          <p:spPr>
            <a:xfrm>
              <a:off x="3137809" y="255243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7" name="Rectangle 26"/>
            <p:cNvSpPr/>
            <p:nvPr/>
          </p:nvSpPr>
          <p:spPr>
            <a:xfrm>
              <a:off x="4196363" y="255243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Rio de Janeiro</a:t>
              </a:r>
              <a:endParaRPr lang="en-US" dirty="0">
                <a:solidFill>
                  <a:schemeClr val="tx1"/>
                </a:solidFill>
              </a:endParaRPr>
            </a:p>
          </p:txBody>
        </p:sp>
      </p:grpSp>
      <p:grpSp>
        <p:nvGrpSpPr>
          <p:cNvPr id="8" name="Group 7"/>
          <p:cNvGrpSpPr/>
          <p:nvPr/>
        </p:nvGrpSpPr>
        <p:grpSpPr>
          <a:xfrm>
            <a:off x="3137809" y="3379537"/>
            <a:ext cx="2739209" cy="348916"/>
            <a:chOff x="3137809" y="3237493"/>
            <a:chExt cx="2739209" cy="348916"/>
          </a:xfrm>
        </p:grpSpPr>
        <p:sp>
          <p:nvSpPr>
            <p:cNvPr id="32" name="Rectangle 31"/>
            <p:cNvSpPr/>
            <p:nvPr/>
          </p:nvSpPr>
          <p:spPr>
            <a:xfrm>
              <a:off x="3137809" y="323749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5" name="Rectangle 34"/>
            <p:cNvSpPr/>
            <p:nvPr/>
          </p:nvSpPr>
          <p:spPr>
            <a:xfrm>
              <a:off x="4196363" y="323749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Sydney</a:t>
              </a:r>
              <a:endParaRPr lang="en-US" dirty="0">
                <a:solidFill>
                  <a:schemeClr val="tx1"/>
                </a:solidFill>
              </a:endParaRPr>
            </a:p>
          </p:txBody>
        </p:sp>
      </p:grpSp>
      <p:grpSp>
        <p:nvGrpSpPr>
          <p:cNvPr id="9" name="Group 8"/>
          <p:cNvGrpSpPr/>
          <p:nvPr/>
        </p:nvGrpSpPr>
        <p:grpSpPr>
          <a:xfrm>
            <a:off x="3137809" y="4055722"/>
            <a:ext cx="2739209" cy="348916"/>
            <a:chOff x="3137809" y="3913678"/>
            <a:chExt cx="2739209" cy="348916"/>
          </a:xfrm>
        </p:grpSpPr>
        <p:sp>
          <p:nvSpPr>
            <p:cNvPr id="36" name="Rectangle 35"/>
            <p:cNvSpPr/>
            <p:nvPr/>
          </p:nvSpPr>
          <p:spPr>
            <a:xfrm>
              <a:off x="3137809" y="391367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7" name="Rectangle 36"/>
            <p:cNvSpPr/>
            <p:nvPr/>
          </p:nvSpPr>
          <p:spPr>
            <a:xfrm>
              <a:off x="4196363" y="391367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Beijing</a:t>
              </a:r>
              <a:endParaRPr lang="en-US" dirty="0">
                <a:solidFill>
                  <a:schemeClr val="tx1"/>
                </a:solidFill>
              </a:endParaRPr>
            </a:p>
          </p:txBody>
        </p:sp>
      </p:grpSp>
      <p:grpSp>
        <p:nvGrpSpPr>
          <p:cNvPr id="10" name="Group 9"/>
          <p:cNvGrpSpPr/>
          <p:nvPr/>
        </p:nvGrpSpPr>
        <p:grpSpPr>
          <a:xfrm>
            <a:off x="3137809" y="4731907"/>
            <a:ext cx="2739209" cy="348916"/>
            <a:chOff x="3137809" y="4589863"/>
            <a:chExt cx="2739209" cy="348916"/>
          </a:xfrm>
        </p:grpSpPr>
        <p:sp>
          <p:nvSpPr>
            <p:cNvPr id="38" name="Rectangle 37"/>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9" name="Rectangle 38"/>
            <p:cNvSpPr/>
            <p:nvPr/>
          </p:nvSpPr>
          <p:spPr>
            <a:xfrm>
              <a:off x="4196363" y="458986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Paris</a:t>
              </a:r>
              <a:endParaRPr lang="en-US" dirty="0">
                <a:solidFill>
                  <a:schemeClr val="tx1"/>
                </a:solidFill>
              </a:endParaRPr>
            </a:p>
          </p:txBody>
        </p:sp>
      </p:grpSp>
      <p:grpSp>
        <p:nvGrpSpPr>
          <p:cNvPr id="11" name="Group 10"/>
          <p:cNvGrpSpPr/>
          <p:nvPr/>
        </p:nvGrpSpPr>
        <p:grpSpPr>
          <a:xfrm>
            <a:off x="3137809" y="5408092"/>
            <a:ext cx="2739209" cy="348916"/>
            <a:chOff x="3137809" y="5266048"/>
            <a:chExt cx="2739209" cy="348916"/>
          </a:xfrm>
        </p:grpSpPr>
        <p:sp>
          <p:nvSpPr>
            <p:cNvPr id="40" name="Rectangle 39"/>
            <p:cNvSpPr/>
            <p:nvPr/>
          </p:nvSpPr>
          <p:spPr>
            <a:xfrm>
              <a:off x="3137809" y="526604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41" name="Rectangle 40"/>
            <p:cNvSpPr/>
            <p:nvPr/>
          </p:nvSpPr>
          <p:spPr>
            <a:xfrm>
              <a:off x="4196363" y="526604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Berlin</a:t>
              </a:r>
              <a:endParaRPr lang="en-US" dirty="0">
                <a:solidFill>
                  <a:schemeClr val="tx1"/>
                </a:solidFill>
              </a:endParaRPr>
            </a:p>
          </p:txBody>
        </p:sp>
      </p:grpSp>
      <p:cxnSp>
        <p:nvCxnSpPr>
          <p:cNvPr id="13" name="Straight Arrow Connector 12"/>
          <p:cNvCxnSpPr/>
          <p:nvPr/>
        </p:nvCxnSpPr>
        <p:spPr>
          <a:xfrm>
            <a:off x="4376691" y="172653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4404803" y="2407331"/>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4432915" y="3088129"/>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4461027" y="376892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4489139" y="4449725"/>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a:off x="4517251" y="513052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a:off x="4376691" y="102625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844" y="2348895"/>
            <a:ext cx="1572768" cy="1999488"/>
          </a:xfrm>
          <a:prstGeom prst="rect">
            <a:avLst/>
          </a:prstGeom>
        </p:spPr>
      </p:pic>
      <p:sp>
        <p:nvSpPr>
          <p:cNvPr id="57" name="TextBox 56"/>
          <p:cNvSpPr txBox="1"/>
          <p:nvPr/>
        </p:nvSpPr>
        <p:spPr>
          <a:xfrm>
            <a:off x="6810280" y="2656518"/>
            <a:ext cx="4458084" cy="400110"/>
          </a:xfrm>
          <a:prstGeom prst="rect">
            <a:avLst/>
          </a:prstGeom>
          <a:solidFill>
            <a:srgbClr val="92D050"/>
          </a:solidFill>
        </p:spPr>
        <p:txBody>
          <a:bodyPr wrap="square" rtlCol="0">
            <a:spAutoFit/>
          </a:bodyPr>
          <a:lstStyle/>
          <a:p>
            <a:r>
              <a:rPr lang="en-US" sz="2000" dirty="0" smtClean="0">
                <a:solidFill>
                  <a:schemeClr val="bg1"/>
                </a:solidFill>
                <a:latin typeface="Arial"/>
                <a:cs typeface="Arial"/>
              </a:rPr>
              <a:t>Use case 1: Frequent traveler status?</a:t>
            </a:r>
            <a:endParaRPr lang="en-US" sz="2000" dirty="0">
              <a:solidFill>
                <a:schemeClr val="bg1"/>
              </a:solidFill>
              <a:latin typeface="Arial"/>
              <a:cs typeface="Arial"/>
            </a:endParaRPr>
          </a:p>
        </p:txBody>
      </p:sp>
      <p:sp>
        <p:nvSpPr>
          <p:cNvPr id="58" name="TextBox 57"/>
          <p:cNvSpPr txBox="1"/>
          <p:nvPr/>
        </p:nvSpPr>
        <p:spPr>
          <a:xfrm>
            <a:off x="6810280" y="3410295"/>
            <a:ext cx="4458083" cy="400110"/>
          </a:xfrm>
          <a:prstGeom prst="rect">
            <a:avLst/>
          </a:prstGeom>
          <a:solidFill>
            <a:schemeClr val="accent4"/>
          </a:solidFill>
        </p:spPr>
        <p:txBody>
          <a:bodyPr wrap="square" rtlCol="0">
            <a:spAutoFit/>
          </a:bodyPr>
          <a:lstStyle/>
          <a:p>
            <a:r>
              <a:rPr lang="en-US" sz="2000" smtClean="0">
                <a:solidFill>
                  <a:schemeClr val="bg1"/>
                </a:solidFill>
                <a:latin typeface="Arial"/>
                <a:cs typeface="Arial"/>
              </a:rPr>
              <a:t>Use case 2: Current location?</a:t>
            </a:r>
            <a:endParaRPr lang="en-US" sz="2000" dirty="0">
              <a:solidFill>
                <a:schemeClr val="bg1"/>
              </a:solidFill>
              <a:latin typeface="Arial"/>
              <a:cs typeface="Arial"/>
            </a:endParaRPr>
          </a:p>
        </p:txBody>
      </p:sp>
    </p:spTree>
    <p:extLst>
      <p:ext uri="{BB962C8B-B14F-4D97-AF65-F5344CB8AC3E}">
        <p14:creationId xmlns:p14="http://schemas.microsoft.com/office/powerpoint/2010/main" val="74905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Streams?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456" y="982980"/>
            <a:ext cx="6765784" cy="5074338"/>
          </a:xfrm>
          <a:prstGeom prst="rect">
            <a:avLst/>
          </a:prstGeom>
        </p:spPr>
      </p:pic>
      <p:sp>
        <p:nvSpPr>
          <p:cNvPr id="3" name="Rectangle 2"/>
          <p:cNvSpPr/>
          <p:nvPr/>
        </p:nvSpPr>
        <p:spPr>
          <a:xfrm>
            <a:off x="6225988" y="1237129"/>
            <a:ext cx="2353236" cy="141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93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data, but different use cases require different interpretations</a:t>
            </a:r>
            <a:endParaRPr lang="en-US" dirty="0"/>
          </a:p>
        </p:txBody>
      </p:sp>
      <p:pic>
        <p:nvPicPr>
          <p:cNvPr id="1026"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7" y="2183197"/>
            <a:ext cx="5421136" cy="30177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00503" y="1148821"/>
            <a:ext cx="4333238" cy="923330"/>
          </a:xfrm>
          <a:prstGeom prst="rect">
            <a:avLst/>
          </a:prstGeom>
          <a:noFill/>
        </p:spPr>
        <p:txBody>
          <a:bodyPr wrap="none" rtlCol="0">
            <a:spAutoFit/>
          </a:bodyPr>
          <a:lstStyle/>
          <a:p>
            <a:pPr algn="ctr"/>
            <a:r>
              <a:rPr lang="en-US" dirty="0" smtClean="0"/>
              <a:t/>
            </a:r>
            <a:br>
              <a:rPr lang="en-US" dirty="0" smtClean="0"/>
            </a:br>
            <a:r>
              <a:rPr lang="en-US" dirty="0" smtClean="0"/>
              <a:t>“Alice has been to SFO, NYC, Rio, Sydney,</a:t>
            </a:r>
            <a:br>
              <a:rPr lang="en-US" dirty="0" smtClean="0"/>
            </a:br>
            <a:r>
              <a:rPr lang="en-US" dirty="0" smtClean="0"/>
              <a:t>Beijing, Paris, and finally Berlin.”</a:t>
            </a:r>
            <a:endParaRPr lang="en-US" dirty="0"/>
          </a:p>
        </p:txBody>
      </p:sp>
      <p:sp>
        <p:nvSpPr>
          <p:cNvPr id="34" name="TextBox 33"/>
          <p:cNvSpPr txBox="1"/>
          <p:nvPr/>
        </p:nvSpPr>
        <p:spPr>
          <a:xfrm>
            <a:off x="7412370" y="1148821"/>
            <a:ext cx="3528530" cy="923330"/>
          </a:xfrm>
          <a:prstGeom prst="rect">
            <a:avLst/>
          </a:prstGeom>
          <a:noFill/>
        </p:spPr>
        <p:txBody>
          <a:bodyPr wrap="none" rtlCol="0">
            <a:spAutoFit/>
          </a:bodyPr>
          <a:lstStyle/>
          <a:p>
            <a:pPr algn="ctr"/>
            <a:endParaRPr lang="en-US" dirty="0" smtClean="0"/>
          </a:p>
          <a:p>
            <a:pPr algn="ctr"/>
            <a:r>
              <a:rPr lang="en-US" dirty="0" smtClean="0"/>
              <a:t>“Alice is in </a:t>
            </a:r>
            <a:r>
              <a:rPr lang="en-US" strike="sngStrike" dirty="0"/>
              <a:t>SFO</a:t>
            </a:r>
            <a:r>
              <a:rPr lang="en-US" dirty="0"/>
              <a:t>, </a:t>
            </a:r>
            <a:r>
              <a:rPr lang="en-US" strike="sngStrike" dirty="0"/>
              <a:t>NYC</a:t>
            </a:r>
            <a:r>
              <a:rPr lang="en-US" dirty="0"/>
              <a:t>, </a:t>
            </a:r>
            <a:r>
              <a:rPr lang="en-US" strike="sngStrike" dirty="0"/>
              <a:t>Rio</a:t>
            </a:r>
            <a:r>
              <a:rPr lang="en-US" dirty="0"/>
              <a:t>, </a:t>
            </a:r>
            <a:r>
              <a:rPr lang="en-US" strike="sngStrike" dirty="0"/>
              <a:t>Sydney</a:t>
            </a:r>
            <a:r>
              <a:rPr lang="en-US" dirty="0"/>
              <a:t>,</a:t>
            </a:r>
            <a:br>
              <a:rPr lang="en-US" dirty="0"/>
            </a:br>
            <a:r>
              <a:rPr lang="en-US" strike="sngStrike" dirty="0"/>
              <a:t>Beijing</a:t>
            </a:r>
            <a:r>
              <a:rPr lang="en-US" dirty="0"/>
              <a:t>, </a:t>
            </a:r>
            <a:r>
              <a:rPr lang="en-US" strike="sngStrike" dirty="0" smtClean="0"/>
              <a:t>Paris,</a:t>
            </a:r>
            <a:r>
              <a:rPr lang="en-US" dirty="0" smtClean="0"/>
              <a:t> Berlin</a:t>
            </a:r>
            <a:r>
              <a:rPr lang="en-US" b="1" dirty="0" smtClean="0"/>
              <a:t> </a:t>
            </a:r>
            <a:r>
              <a:rPr lang="en-US" dirty="0" smtClean="0"/>
              <a:t>right now.”</a:t>
            </a:r>
            <a:endParaRPr lang="en-US" dirty="0"/>
          </a:p>
        </p:txBody>
      </p:sp>
      <p:sp>
        <p:nvSpPr>
          <p:cNvPr id="27" name="Rectangle 26"/>
          <p:cNvSpPr/>
          <p:nvPr/>
        </p:nvSpPr>
        <p:spPr>
          <a:xfrm>
            <a:off x="1161842" y="2804217"/>
            <a:ext cx="324128" cy="369332"/>
          </a:xfrm>
          <a:prstGeom prst="rect">
            <a:avLst/>
          </a:prstGeom>
        </p:spPr>
        <p:txBody>
          <a:bodyPr wrap="none">
            <a:spAutoFit/>
          </a:bodyPr>
          <a:lstStyle/>
          <a:p>
            <a:r>
              <a:rPr lang="en-US" dirty="0">
                <a:solidFill>
                  <a:srgbClr val="FF0000"/>
                </a:solidFill>
              </a:rPr>
              <a:t>⚑</a:t>
            </a:r>
          </a:p>
        </p:txBody>
      </p:sp>
      <p:sp>
        <p:nvSpPr>
          <p:cNvPr id="32" name="Rectangle 31"/>
          <p:cNvSpPr/>
          <p:nvPr/>
        </p:nvSpPr>
        <p:spPr>
          <a:xfrm>
            <a:off x="1854220" y="2722384"/>
            <a:ext cx="324128" cy="369332"/>
          </a:xfrm>
          <a:prstGeom prst="rect">
            <a:avLst/>
          </a:prstGeom>
        </p:spPr>
        <p:txBody>
          <a:bodyPr wrap="none">
            <a:spAutoFit/>
          </a:bodyPr>
          <a:lstStyle/>
          <a:p>
            <a:r>
              <a:rPr lang="en-US" dirty="0">
                <a:solidFill>
                  <a:srgbClr val="FF0000"/>
                </a:solidFill>
              </a:rPr>
              <a:t>⚑</a:t>
            </a:r>
          </a:p>
        </p:txBody>
      </p:sp>
      <p:sp>
        <p:nvSpPr>
          <p:cNvPr id="35" name="Rectangle 34"/>
          <p:cNvSpPr/>
          <p:nvPr/>
        </p:nvSpPr>
        <p:spPr>
          <a:xfrm>
            <a:off x="3060231" y="2598551"/>
            <a:ext cx="324128" cy="369332"/>
          </a:xfrm>
          <a:prstGeom prst="rect">
            <a:avLst/>
          </a:prstGeom>
        </p:spPr>
        <p:txBody>
          <a:bodyPr wrap="none">
            <a:spAutoFit/>
          </a:bodyPr>
          <a:lstStyle/>
          <a:p>
            <a:r>
              <a:rPr lang="en-US" dirty="0">
                <a:solidFill>
                  <a:srgbClr val="FF0000"/>
                </a:solidFill>
              </a:rPr>
              <a:t>⚑</a:t>
            </a:r>
          </a:p>
        </p:txBody>
      </p:sp>
      <p:sp>
        <p:nvSpPr>
          <p:cNvPr id="36" name="Rectangle 35"/>
          <p:cNvSpPr/>
          <p:nvPr/>
        </p:nvSpPr>
        <p:spPr>
          <a:xfrm>
            <a:off x="3222295" y="2537718"/>
            <a:ext cx="324128" cy="369332"/>
          </a:xfrm>
          <a:prstGeom prst="rect">
            <a:avLst/>
          </a:prstGeom>
        </p:spPr>
        <p:txBody>
          <a:bodyPr wrap="none">
            <a:spAutoFit/>
          </a:bodyPr>
          <a:lstStyle/>
          <a:p>
            <a:r>
              <a:rPr lang="en-US" dirty="0">
                <a:solidFill>
                  <a:srgbClr val="FF0000"/>
                </a:solidFill>
              </a:rPr>
              <a:t>⚑</a:t>
            </a:r>
          </a:p>
        </p:txBody>
      </p:sp>
      <p:sp>
        <p:nvSpPr>
          <p:cNvPr id="37" name="Rectangle 36"/>
          <p:cNvSpPr/>
          <p:nvPr/>
        </p:nvSpPr>
        <p:spPr>
          <a:xfrm>
            <a:off x="2262314" y="3863167"/>
            <a:ext cx="324128" cy="369332"/>
          </a:xfrm>
          <a:prstGeom prst="rect">
            <a:avLst/>
          </a:prstGeom>
        </p:spPr>
        <p:txBody>
          <a:bodyPr wrap="none">
            <a:spAutoFit/>
          </a:bodyPr>
          <a:lstStyle/>
          <a:p>
            <a:r>
              <a:rPr lang="en-US" dirty="0">
                <a:solidFill>
                  <a:srgbClr val="FF0000"/>
                </a:solidFill>
              </a:rPr>
              <a:t>⚑</a:t>
            </a:r>
          </a:p>
        </p:txBody>
      </p:sp>
      <p:sp>
        <p:nvSpPr>
          <p:cNvPr id="38" name="Rectangle 37"/>
          <p:cNvSpPr/>
          <p:nvPr/>
        </p:nvSpPr>
        <p:spPr>
          <a:xfrm>
            <a:off x="5216743" y="4068077"/>
            <a:ext cx="324128" cy="369332"/>
          </a:xfrm>
          <a:prstGeom prst="rect">
            <a:avLst/>
          </a:prstGeom>
        </p:spPr>
        <p:txBody>
          <a:bodyPr wrap="none">
            <a:spAutoFit/>
          </a:bodyPr>
          <a:lstStyle/>
          <a:p>
            <a:r>
              <a:rPr lang="en-US" dirty="0">
                <a:solidFill>
                  <a:srgbClr val="FF0000"/>
                </a:solidFill>
              </a:rPr>
              <a:t>⚑</a:t>
            </a:r>
          </a:p>
        </p:txBody>
      </p:sp>
      <p:sp>
        <p:nvSpPr>
          <p:cNvPr id="40" name="Rectangle 39"/>
          <p:cNvSpPr/>
          <p:nvPr/>
        </p:nvSpPr>
        <p:spPr>
          <a:xfrm>
            <a:off x="4613535" y="2775369"/>
            <a:ext cx="324128" cy="369332"/>
          </a:xfrm>
          <a:prstGeom prst="rect">
            <a:avLst/>
          </a:prstGeom>
        </p:spPr>
        <p:txBody>
          <a:bodyPr wrap="none">
            <a:spAutoFit/>
          </a:bodyPr>
          <a:lstStyle/>
          <a:p>
            <a:r>
              <a:rPr lang="en-US" dirty="0">
                <a:solidFill>
                  <a:srgbClr val="FF0000"/>
                </a:solidFill>
              </a:rPr>
              <a:t>⚑</a:t>
            </a:r>
          </a:p>
        </p:txBody>
      </p:sp>
      <p:pic>
        <p:nvPicPr>
          <p:cNvPr id="48"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924" y="2183197"/>
            <a:ext cx="5421136" cy="301778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7111789" y="2804217"/>
            <a:ext cx="324128" cy="369332"/>
          </a:xfrm>
          <a:prstGeom prst="rect">
            <a:avLst/>
          </a:prstGeom>
        </p:spPr>
        <p:txBody>
          <a:bodyPr wrap="none">
            <a:spAutoFit/>
          </a:bodyPr>
          <a:lstStyle/>
          <a:p>
            <a:r>
              <a:rPr lang="en-US" dirty="0"/>
              <a:t>⚑</a:t>
            </a:r>
          </a:p>
        </p:txBody>
      </p:sp>
      <p:sp>
        <p:nvSpPr>
          <p:cNvPr id="50" name="Rectangle 49"/>
          <p:cNvSpPr/>
          <p:nvPr/>
        </p:nvSpPr>
        <p:spPr>
          <a:xfrm>
            <a:off x="7804167" y="2722384"/>
            <a:ext cx="324128" cy="369332"/>
          </a:xfrm>
          <a:prstGeom prst="rect">
            <a:avLst/>
          </a:prstGeom>
        </p:spPr>
        <p:txBody>
          <a:bodyPr wrap="none">
            <a:spAutoFit/>
          </a:bodyPr>
          <a:lstStyle/>
          <a:p>
            <a:r>
              <a:rPr lang="en-US" dirty="0"/>
              <a:t>⚑</a:t>
            </a:r>
          </a:p>
        </p:txBody>
      </p:sp>
      <p:sp>
        <p:nvSpPr>
          <p:cNvPr id="51" name="Rectangle 50"/>
          <p:cNvSpPr/>
          <p:nvPr/>
        </p:nvSpPr>
        <p:spPr>
          <a:xfrm>
            <a:off x="9010178" y="2598551"/>
            <a:ext cx="324128" cy="369332"/>
          </a:xfrm>
          <a:prstGeom prst="rect">
            <a:avLst/>
          </a:prstGeom>
        </p:spPr>
        <p:txBody>
          <a:bodyPr wrap="none">
            <a:spAutoFit/>
          </a:bodyPr>
          <a:lstStyle/>
          <a:p>
            <a:r>
              <a:rPr lang="en-US" dirty="0"/>
              <a:t>⚑</a:t>
            </a:r>
          </a:p>
        </p:txBody>
      </p:sp>
      <p:sp>
        <p:nvSpPr>
          <p:cNvPr id="52" name="Rectangle 51"/>
          <p:cNvSpPr/>
          <p:nvPr/>
        </p:nvSpPr>
        <p:spPr>
          <a:xfrm>
            <a:off x="9172242" y="2537718"/>
            <a:ext cx="324128" cy="369332"/>
          </a:xfrm>
          <a:prstGeom prst="rect">
            <a:avLst/>
          </a:prstGeom>
        </p:spPr>
        <p:txBody>
          <a:bodyPr wrap="none">
            <a:spAutoFit/>
          </a:bodyPr>
          <a:lstStyle/>
          <a:p>
            <a:r>
              <a:rPr lang="en-US" dirty="0">
                <a:solidFill>
                  <a:srgbClr val="FF0000"/>
                </a:solidFill>
              </a:rPr>
              <a:t>⚑</a:t>
            </a:r>
          </a:p>
        </p:txBody>
      </p:sp>
      <p:sp>
        <p:nvSpPr>
          <p:cNvPr id="53" name="Rectangle 52"/>
          <p:cNvSpPr/>
          <p:nvPr/>
        </p:nvSpPr>
        <p:spPr>
          <a:xfrm>
            <a:off x="8212261" y="3863167"/>
            <a:ext cx="324128" cy="369332"/>
          </a:xfrm>
          <a:prstGeom prst="rect">
            <a:avLst/>
          </a:prstGeom>
        </p:spPr>
        <p:txBody>
          <a:bodyPr wrap="none">
            <a:spAutoFit/>
          </a:bodyPr>
          <a:lstStyle/>
          <a:p>
            <a:r>
              <a:rPr lang="en-US" dirty="0"/>
              <a:t>⚑</a:t>
            </a:r>
          </a:p>
        </p:txBody>
      </p:sp>
      <p:sp>
        <p:nvSpPr>
          <p:cNvPr id="54" name="Rectangle 53"/>
          <p:cNvSpPr/>
          <p:nvPr/>
        </p:nvSpPr>
        <p:spPr>
          <a:xfrm>
            <a:off x="11166690" y="4068077"/>
            <a:ext cx="324128" cy="369332"/>
          </a:xfrm>
          <a:prstGeom prst="rect">
            <a:avLst/>
          </a:prstGeom>
        </p:spPr>
        <p:txBody>
          <a:bodyPr wrap="none">
            <a:spAutoFit/>
          </a:bodyPr>
          <a:lstStyle/>
          <a:p>
            <a:r>
              <a:rPr lang="en-US" dirty="0"/>
              <a:t>⚑</a:t>
            </a:r>
          </a:p>
        </p:txBody>
      </p:sp>
      <p:sp>
        <p:nvSpPr>
          <p:cNvPr id="55" name="Rectangle 54"/>
          <p:cNvSpPr/>
          <p:nvPr/>
        </p:nvSpPr>
        <p:spPr>
          <a:xfrm>
            <a:off x="10563482" y="2775369"/>
            <a:ext cx="324128" cy="369332"/>
          </a:xfrm>
          <a:prstGeom prst="rect">
            <a:avLst/>
          </a:prstGeom>
        </p:spPr>
        <p:txBody>
          <a:bodyPr wrap="none">
            <a:spAutoFit/>
          </a:bodyPr>
          <a:lstStyle/>
          <a:p>
            <a:r>
              <a:rPr lang="en-US" dirty="0"/>
              <a:t>⚑</a:t>
            </a:r>
          </a:p>
        </p:txBody>
      </p:sp>
      <p:sp>
        <p:nvSpPr>
          <p:cNvPr id="22" name="TextBox 21"/>
          <p:cNvSpPr txBox="1"/>
          <p:nvPr/>
        </p:nvSpPr>
        <p:spPr>
          <a:xfrm>
            <a:off x="1043503" y="995354"/>
            <a:ext cx="4458084" cy="400110"/>
          </a:xfrm>
          <a:prstGeom prst="rect">
            <a:avLst/>
          </a:prstGeom>
          <a:solidFill>
            <a:srgbClr val="92D050"/>
          </a:solidFill>
        </p:spPr>
        <p:txBody>
          <a:bodyPr wrap="square" rtlCol="0">
            <a:spAutoFit/>
          </a:bodyPr>
          <a:lstStyle/>
          <a:p>
            <a:r>
              <a:rPr lang="en-US" sz="2000" dirty="0" smtClean="0">
                <a:solidFill>
                  <a:schemeClr val="bg1"/>
                </a:solidFill>
                <a:latin typeface="Arial"/>
                <a:cs typeface="Arial"/>
              </a:rPr>
              <a:t>Use case 1: Frequent traveler status?</a:t>
            </a:r>
            <a:endParaRPr lang="en-US" sz="2000" dirty="0">
              <a:solidFill>
                <a:schemeClr val="bg1"/>
              </a:solidFill>
              <a:latin typeface="Arial"/>
              <a:cs typeface="Arial"/>
            </a:endParaRPr>
          </a:p>
        </p:txBody>
      </p:sp>
      <p:sp>
        <p:nvSpPr>
          <p:cNvPr id="24" name="TextBox 23"/>
          <p:cNvSpPr txBox="1"/>
          <p:nvPr/>
        </p:nvSpPr>
        <p:spPr>
          <a:xfrm>
            <a:off x="7032735" y="1003094"/>
            <a:ext cx="4458083" cy="400110"/>
          </a:xfrm>
          <a:prstGeom prst="rect">
            <a:avLst/>
          </a:prstGeom>
          <a:solidFill>
            <a:schemeClr val="accent4"/>
          </a:solidFill>
        </p:spPr>
        <p:txBody>
          <a:bodyPr wrap="square" rtlCol="0">
            <a:spAutoFit/>
          </a:bodyPr>
          <a:lstStyle/>
          <a:p>
            <a:r>
              <a:rPr lang="en-US" sz="2000" smtClean="0">
                <a:solidFill>
                  <a:schemeClr val="bg1"/>
                </a:solidFill>
                <a:latin typeface="Arial"/>
                <a:cs typeface="Arial"/>
              </a:rPr>
              <a:t>Use case 2: Current location?</a:t>
            </a:r>
            <a:endParaRPr lang="en-US" sz="2000" dirty="0">
              <a:solidFill>
                <a:schemeClr val="bg1"/>
              </a:solidFill>
              <a:latin typeface="Arial"/>
              <a:cs typeface="Arial"/>
            </a:endParaRPr>
          </a:p>
        </p:txBody>
      </p:sp>
    </p:spTree>
    <p:extLst>
      <p:ext uri="{BB962C8B-B14F-4D97-AF65-F5344CB8AC3E}">
        <p14:creationId xmlns:p14="http://schemas.microsoft.com/office/powerpoint/2010/main" val="174920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data, but different use cases require different interpretations</a:t>
            </a:r>
            <a:endParaRPr lang="en-US" dirty="0"/>
          </a:p>
        </p:txBody>
      </p:sp>
      <p:grpSp>
        <p:nvGrpSpPr>
          <p:cNvPr id="3" name="Group 2"/>
          <p:cNvGrpSpPr/>
          <p:nvPr/>
        </p:nvGrpSpPr>
        <p:grpSpPr>
          <a:xfrm>
            <a:off x="3137809" y="1342105"/>
            <a:ext cx="2739209" cy="348916"/>
            <a:chOff x="3137809" y="1200061"/>
            <a:chExt cx="2739209" cy="348916"/>
          </a:xfrm>
        </p:grpSpPr>
        <p:sp>
          <p:nvSpPr>
            <p:cNvPr id="17" name="Rectangle 16"/>
            <p:cNvSpPr/>
            <p:nvPr/>
          </p:nvSpPr>
          <p:spPr>
            <a:xfrm>
              <a:off x="3137809" y="120006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9" name="Rectangle 18"/>
            <p:cNvSpPr/>
            <p:nvPr/>
          </p:nvSpPr>
          <p:spPr>
            <a:xfrm>
              <a:off x="4196363" y="120006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solidFill>
                    <a:schemeClr val="tx1"/>
                  </a:solidFill>
                </a:rPr>
                <a:t>San Francisco</a:t>
              </a:r>
              <a:endParaRPr lang="en-US" dirty="0">
                <a:solidFill>
                  <a:schemeClr val="tx1"/>
                </a:solidFill>
              </a:endParaRPr>
            </a:p>
          </p:txBody>
        </p:sp>
      </p:grpSp>
      <p:grpSp>
        <p:nvGrpSpPr>
          <p:cNvPr id="6" name="Group 5"/>
          <p:cNvGrpSpPr/>
          <p:nvPr/>
        </p:nvGrpSpPr>
        <p:grpSpPr>
          <a:xfrm>
            <a:off x="3137809" y="2018290"/>
            <a:ext cx="2739209" cy="348916"/>
            <a:chOff x="3137809" y="1876246"/>
            <a:chExt cx="2739209" cy="348916"/>
          </a:xfrm>
        </p:grpSpPr>
        <p:sp>
          <p:nvSpPr>
            <p:cNvPr id="20" name="Rectangle 19"/>
            <p:cNvSpPr/>
            <p:nvPr/>
          </p:nvSpPr>
          <p:spPr>
            <a:xfrm>
              <a:off x="3137809" y="1876246"/>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2" name="Rectangle 21"/>
            <p:cNvSpPr/>
            <p:nvPr/>
          </p:nvSpPr>
          <p:spPr>
            <a:xfrm>
              <a:off x="4196363" y="1876246"/>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New York City</a:t>
              </a:r>
              <a:endParaRPr lang="en-US" dirty="0">
                <a:solidFill>
                  <a:schemeClr val="tx1"/>
                </a:solidFill>
              </a:endParaRPr>
            </a:p>
          </p:txBody>
        </p:sp>
      </p:grpSp>
      <p:grpSp>
        <p:nvGrpSpPr>
          <p:cNvPr id="7" name="Group 6"/>
          <p:cNvGrpSpPr/>
          <p:nvPr/>
        </p:nvGrpSpPr>
        <p:grpSpPr>
          <a:xfrm>
            <a:off x="3137809" y="2694475"/>
            <a:ext cx="2739209" cy="348916"/>
            <a:chOff x="3137809" y="2552431"/>
            <a:chExt cx="2739209" cy="348916"/>
          </a:xfrm>
        </p:grpSpPr>
        <p:sp>
          <p:nvSpPr>
            <p:cNvPr id="23" name="Rectangle 22"/>
            <p:cNvSpPr/>
            <p:nvPr/>
          </p:nvSpPr>
          <p:spPr>
            <a:xfrm>
              <a:off x="3137809" y="255243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7" name="Rectangle 26"/>
            <p:cNvSpPr/>
            <p:nvPr/>
          </p:nvSpPr>
          <p:spPr>
            <a:xfrm>
              <a:off x="4196363" y="255243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Rio de Janeiro</a:t>
              </a:r>
              <a:endParaRPr lang="en-US" dirty="0">
                <a:solidFill>
                  <a:schemeClr val="tx1"/>
                </a:solidFill>
              </a:endParaRPr>
            </a:p>
          </p:txBody>
        </p:sp>
      </p:grpSp>
      <p:grpSp>
        <p:nvGrpSpPr>
          <p:cNvPr id="8" name="Group 7"/>
          <p:cNvGrpSpPr/>
          <p:nvPr/>
        </p:nvGrpSpPr>
        <p:grpSpPr>
          <a:xfrm>
            <a:off x="3137809" y="3379537"/>
            <a:ext cx="2739209" cy="348916"/>
            <a:chOff x="3137809" y="3237493"/>
            <a:chExt cx="2739209" cy="348916"/>
          </a:xfrm>
        </p:grpSpPr>
        <p:sp>
          <p:nvSpPr>
            <p:cNvPr id="32" name="Rectangle 31"/>
            <p:cNvSpPr/>
            <p:nvPr/>
          </p:nvSpPr>
          <p:spPr>
            <a:xfrm>
              <a:off x="3137809" y="323749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5" name="Rectangle 34"/>
            <p:cNvSpPr/>
            <p:nvPr/>
          </p:nvSpPr>
          <p:spPr>
            <a:xfrm>
              <a:off x="4196363" y="323749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Sydney</a:t>
              </a:r>
              <a:endParaRPr lang="en-US" dirty="0">
                <a:solidFill>
                  <a:schemeClr val="tx1"/>
                </a:solidFill>
              </a:endParaRPr>
            </a:p>
          </p:txBody>
        </p:sp>
      </p:grpSp>
      <p:grpSp>
        <p:nvGrpSpPr>
          <p:cNvPr id="9" name="Group 8"/>
          <p:cNvGrpSpPr/>
          <p:nvPr/>
        </p:nvGrpSpPr>
        <p:grpSpPr>
          <a:xfrm>
            <a:off x="3137809" y="4055722"/>
            <a:ext cx="2739209" cy="348916"/>
            <a:chOff x="3137809" y="3913678"/>
            <a:chExt cx="2739209" cy="348916"/>
          </a:xfrm>
        </p:grpSpPr>
        <p:sp>
          <p:nvSpPr>
            <p:cNvPr id="36" name="Rectangle 35"/>
            <p:cNvSpPr/>
            <p:nvPr/>
          </p:nvSpPr>
          <p:spPr>
            <a:xfrm>
              <a:off x="3137809" y="391367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7" name="Rectangle 36"/>
            <p:cNvSpPr/>
            <p:nvPr/>
          </p:nvSpPr>
          <p:spPr>
            <a:xfrm>
              <a:off x="4196363" y="391367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Beijing</a:t>
              </a:r>
              <a:endParaRPr lang="en-US" dirty="0">
                <a:solidFill>
                  <a:schemeClr val="tx1"/>
                </a:solidFill>
              </a:endParaRPr>
            </a:p>
          </p:txBody>
        </p:sp>
      </p:grpSp>
      <p:grpSp>
        <p:nvGrpSpPr>
          <p:cNvPr id="10" name="Group 9"/>
          <p:cNvGrpSpPr/>
          <p:nvPr/>
        </p:nvGrpSpPr>
        <p:grpSpPr>
          <a:xfrm>
            <a:off x="3137809" y="4731907"/>
            <a:ext cx="2739209" cy="348916"/>
            <a:chOff x="3137809" y="4589863"/>
            <a:chExt cx="2739209" cy="348916"/>
          </a:xfrm>
        </p:grpSpPr>
        <p:sp>
          <p:nvSpPr>
            <p:cNvPr id="38" name="Rectangle 37"/>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9" name="Rectangle 38"/>
            <p:cNvSpPr/>
            <p:nvPr/>
          </p:nvSpPr>
          <p:spPr>
            <a:xfrm>
              <a:off x="4196363" y="458986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Paris</a:t>
              </a:r>
              <a:endParaRPr lang="en-US" dirty="0">
                <a:solidFill>
                  <a:schemeClr val="tx1"/>
                </a:solidFill>
              </a:endParaRPr>
            </a:p>
          </p:txBody>
        </p:sp>
      </p:grpSp>
      <p:grpSp>
        <p:nvGrpSpPr>
          <p:cNvPr id="11" name="Group 10"/>
          <p:cNvGrpSpPr/>
          <p:nvPr/>
        </p:nvGrpSpPr>
        <p:grpSpPr>
          <a:xfrm>
            <a:off x="3137809" y="5408092"/>
            <a:ext cx="2739209" cy="348916"/>
            <a:chOff x="3137809" y="5266048"/>
            <a:chExt cx="2739209" cy="348916"/>
          </a:xfrm>
        </p:grpSpPr>
        <p:sp>
          <p:nvSpPr>
            <p:cNvPr id="40" name="Rectangle 39"/>
            <p:cNvSpPr/>
            <p:nvPr/>
          </p:nvSpPr>
          <p:spPr>
            <a:xfrm>
              <a:off x="3137809" y="526604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41" name="Rectangle 40"/>
            <p:cNvSpPr/>
            <p:nvPr/>
          </p:nvSpPr>
          <p:spPr>
            <a:xfrm>
              <a:off x="4196363" y="526604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Berlin</a:t>
              </a:r>
              <a:endParaRPr lang="en-US" dirty="0">
                <a:solidFill>
                  <a:schemeClr val="tx1"/>
                </a:solidFill>
              </a:endParaRPr>
            </a:p>
          </p:txBody>
        </p:sp>
      </p:grpSp>
      <p:cxnSp>
        <p:nvCxnSpPr>
          <p:cNvPr id="13" name="Straight Arrow Connector 12"/>
          <p:cNvCxnSpPr/>
          <p:nvPr/>
        </p:nvCxnSpPr>
        <p:spPr>
          <a:xfrm>
            <a:off x="4376691" y="172653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4404803" y="2407331"/>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4432915" y="3088129"/>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4461027" y="376892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4489139" y="4449725"/>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a:off x="4517251" y="513052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a:off x="4376691" y="102625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844" y="2348895"/>
            <a:ext cx="1572768" cy="1999488"/>
          </a:xfrm>
          <a:prstGeom prst="rect">
            <a:avLst/>
          </a:prstGeom>
        </p:spPr>
      </p:pic>
      <p:sp>
        <p:nvSpPr>
          <p:cNvPr id="57" name="TextBox 56"/>
          <p:cNvSpPr txBox="1"/>
          <p:nvPr/>
        </p:nvSpPr>
        <p:spPr>
          <a:xfrm>
            <a:off x="6810280" y="2656518"/>
            <a:ext cx="4458084" cy="400110"/>
          </a:xfrm>
          <a:prstGeom prst="rect">
            <a:avLst/>
          </a:prstGeom>
          <a:solidFill>
            <a:srgbClr val="92D050"/>
          </a:solidFill>
        </p:spPr>
        <p:txBody>
          <a:bodyPr wrap="square" rtlCol="0">
            <a:spAutoFit/>
          </a:bodyPr>
          <a:lstStyle/>
          <a:p>
            <a:r>
              <a:rPr lang="en-US" sz="2000" dirty="0" smtClean="0">
                <a:solidFill>
                  <a:schemeClr val="bg1"/>
                </a:solidFill>
                <a:latin typeface="Arial"/>
                <a:cs typeface="Arial"/>
              </a:rPr>
              <a:t>Use case 1: Frequent traveler status?</a:t>
            </a:r>
            <a:endParaRPr lang="en-US" sz="2000" dirty="0">
              <a:solidFill>
                <a:schemeClr val="bg1"/>
              </a:solidFill>
              <a:latin typeface="Arial"/>
              <a:cs typeface="Arial"/>
            </a:endParaRPr>
          </a:p>
        </p:txBody>
      </p:sp>
      <p:sp>
        <p:nvSpPr>
          <p:cNvPr id="58" name="TextBox 57"/>
          <p:cNvSpPr txBox="1"/>
          <p:nvPr/>
        </p:nvSpPr>
        <p:spPr>
          <a:xfrm>
            <a:off x="6810280" y="3410295"/>
            <a:ext cx="4458083" cy="400110"/>
          </a:xfrm>
          <a:prstGeom prst="rect">
            <a:avLst/>
          </a:prstGeom>
          <a:solidFill>
            <a:schemeClr val="accent4"/>
          </a:solidFill>
        </p:spPr>
        <p:txBody>
          <a:bodyPr wrap="square" rtlCol="0">
            <a:spAutoFit/>
          </a:bodyPr>
          <a:lstStyle/>
          <a:p>
            <a:r>
              <a:rPr lang="en-US" sz="2000" smtClean="0">
                <a:solidFill>
                  <a:schemeClr val="bg1"/>
                </a:solidFill>
                <a:latin typeface="Arial"/>
                <a:cs typeface="Arial"/>
              </a:rPr>
              <a:t>Use case 2: Current location?</a:t>
            </a:r>
            <a:endParaRPr lang="en-US" sz="2000" dirty="0">
              <a:solidFill>
                <a:schemeClr val="bg1"/>
              </a:solidFill>
              <a:latin typeface="Arial"/>
              <a:cs typeface="Arial"/>
            </a:endParaRPr>
          </a:p>
        </p:txBody>
      </p:sp>
      <p:pic>
        <p:nvPicPr>
          <p:cNvPr id="72" name="Picture 2" descr="https://upload.wikimedia.org/wikipedia/commons/thumb/e/ec/World_map_blank_without_borders.svg/4378px-World_map_blank_without_border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630" y="1177403"/>
            <a:ext cx="2295523" cy="1277849"/>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a:xfrm>
            <a:off x="8019436" y="1368665"/>
            <a:ext cx="324128" cy="369332"/>
          </a:xfrm>
          <a:prstGeom prst="rect">
            <a:avLst/>
          </a:prstGeom>
        </p:spPr>
        <p:txBody>
          <a:bodyPr wrap="none">
            <a:spAutoFit/>
          </a:bodyPr>
          <a:lstStyle/>
          <a:p>
            <a:r>
              <a:rPr lang="en-US" dirty="0">
                <a:solidFill>
                  <a:srgbClr val="FF0000"/>
                </a:solidFill>
              </a:rPr>
              <a:t>⚑</a:t>
            </a:r>
          </a:p>
        </p:txBody>
      </p:sp>
      <p:sp>
        <p:nvSpPr>
          <p:cNvPr id="81" name="Rectangle 80"/>
          <p:cNvSpPr/>
          <p:nvPr/>
        </p:nvSpPr>
        <p:spPr>
          <a:xfrm>
            <a:off x="8302898" y="1297257"/>
            <a:ext cx="324128" cy="369332"/>
          </a:xfrm>
          <a:prstGeom prst="rect">
            <a:avLst/>
          </a:prstGeom>
        </p:spPr>
        <p:txBody>
          <a:bodyPr wrap="none">
            <a:spAutoFit/>
          </a:bodyPr>
          <a:lstStyle/>
          <a:p>
            <a:r>
              <a:rPr lang="en-US" dirty="0">
                <a:solidFill>
                  <a:srgbClr val="FF0000"/>
                </a:solidFill>
              </a:rPr>
              <a:t>⚑</a:t>
            </a:r>
          </a:p>
        </p:txBody>
      </p:sp>
      <p:sp>
        <p:nvSpPr>
          <p:cNvPr id="82" name="Rectangle 81"/>
          <p:cNvSpPr/>
          <p:nvPr/>
        </p:nvSpPr>
        <p:spPr>
          <a:xfrm>
            <a:off x="8774999" y="1238098"/>
            <a:ext cx="324128" cy="369332"/>
          </a:xfrm>
          <a:prstGeom prst="rect">
            <a:avLst/>
          </a:prstGeom>
        </p:spPr>
        <p:txBody>
          <a:bodyPr wrap="none">
            <a:spAutoFit/>
          </a:bodyPr>
          <a:lstStyle/>
          <a:p>
            <a:r>
              <a:rPr lang="en-US" dirty="0">
                <a:solidFill>
                  <a:srgbClr val="FF0000"/>
                </a:solidFill>
              </a:rPr>
              <a:t>⚑</a:t>
            </a:r>
          </a:p>
        </p:txBody>
      </p:sp>
      <p:sp>
        <p:nvSpPr>
          <p:cNvPr id="83" name="Rectangle 82"/>
          <p:cNvSpPr/>
          <p:nvPr/>
        </p:nvSpPr>
        <p:spPr>
          <a:xfrm>
            <a:off x="8862004" y="1188816"/>
            <a:ext cx="324128" cy="369332"/>
          </a:xfrm>
          <a:prstGeom prst="rect">
            <a:avLst/>
          </a:prstGeom>
        </p:spPr>
        <p:txBody>
          <a:bodyPr wrap="none">
            <a:spAutoFit/>
          </a:bodyPr>
          <a:lstStyle/>
          <a:p>
            <a:r>
              <a:rPr lang="en-US" dirty="0">
                <a:solidFill>
                  <a:srgbClr val="FF0000"/>
                </a:solidFill>
              </a:rPr>
              <a:t>⚑</a:t>
            </a:r>
          </a:p>
        </p:txBody>
      </p:sp>
      <p:sp>
        <p:nvSpPr>
          <p:cNvPr id="84" name="Rectangle 83"/>
          <p:cNvSpPr/>
          <p:nvPr/>
        </p:nvSpPr>
        <p:spPr>
          <a:xfrm>
            <a:off x="9472360" y="1337322"/>
            <a:ext cx="324128" cy="369332"/>
          </a:xfrm>
          <a:prstGeom prst="rect">
            <a:avLst/>
          </a:prstGeom>
        </p:spPr>
        <p:txBody>
          <a:bodyPr wrap="none">
            <a:spAutoFit/>
          </a:bodyPr>
          <a:lstStyle/>
          <a:p>
            <a:r>
              <a:rPr lang="en-US" dirty="0">
                <a:solidFill>
                  <a:srgbClr val="FF0000"/>
                </a:solidFill>
              </a:rPr>
              <a:t>⚑</a:t>
            </a:r>
          </a:p>
        </p:txBody>
      </p:sp>
      <p:sp>
        <p:nvSpPr>
          <p:cNvPr id="85" name="Rectangle 84"/>
          <p:cNvSpPr/>
          <p:nvPr/>
        </p:nvSpPr>
        <p:spPr>
          <a:xfrm>
            <a:off x="9712315" y="1832356"/>
            <a:ext cx="324128" cy="369332"/>
          </a:xfrm>
          <a:prstGeom prst="rect">
            <a:avLst/>
          </a:prstGeom>
        </p:spPr>
        <p:txBody>
          <a:bodyPr wrap="none">
            <a:spAutoFit/>
          </a:bodyPr>
          <a:lstStyle/>
          <a:p>
            <a:r>
              <a:rPr lang="en-US" dirty="0">
                <a:solidFill>
                  <a:srgbClr val="FF0000"/>
                </a:solidFill>
              </a:rPr>
              <a:t>⚑</a:t>
            </a:r>
          </a:p>
        </p:txBody>
      </p:sp>
      <p:sp>
        <p:nvSpPr>
          <p:cNvPr id="86" name="Rectangle 85"/>
          <p:cNvSpPr/>
          <p:nvPr/>
        </p:nvSpPr>
        <p:spPr>
          <a:xfrm>
            <a:off x="8450871" y="1809192"/>
            <a:ext cx="324128" cy="369332"/>
          </a:xfrm>
          <a:prstGeom prst="rect">
            <a:avLst/>
          </a:prstGeom>
        </p:spPr>
        <p:txBody>
          <a:bodyPr wrap="none">
            <a:spAutoFit/>
          </a:bodyPr>
          <a:lstStyle/>
          <a:p>
            <a:r>
              <a:rPr lang="en-US" dirty="0">
                <a:solidFill>
                  <a:srgbClr val="FF0000"/>
                </a:solidFill>
              </a:rPr>
              <a:t>⚑</a:t>
            </a:r>
          </a:p>
        </p:txBody>
      </p:sp>
      <p:pic>
        <p:nvPicPr>
          <p:cNvPr id="95" name="Picture 2" descr="https://upload.wikimedia.org/wikipedia/commons/thumb/e/ec/World_map_blank_without_borders.svg/4378px-World_map_blank_without_border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629" y="4164072"/>
            <a:ext cx="2295523" cy="1277849"/>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p:cNvSpPr/>
          <p:nvPr/>
        </p:nvSpPr>
        <p:spPr>
          <a:xfrm>
            <a:off x="8862003" y="4175485"/>
            <a:ext cx="324128" cy="369332"/>
          </a:xfrm>
          <a:prstGeom prst="rect">
            <a:avLst/>
          </a:prstGeom>
        </p:spPr>
        <p:txBody>
          <a:bodyPr wrap="none">
            <a:spAutoFit/>
          </a:bodyPr>
          <a:lstStyle/>
          <a:p>
            <a:r>
              <a:rPr lang="en-US" dirty="0">
                <a:solidFill>
                  <a:srgbClr val="FF0000"/>
                </a:solidFill>
              </a:rPr>
              <a:t>⚑</a:t>
            </a:r>
          </a:p>
        </p:txBody>
      </p:sp>
    </p:spTree>
    <p:extLst>
      <p:ext uri="{BB962C8B-B14F-4D97-AF65-F5344CB8AC3E}">
        <p14:creationId xmlns:p14="http://schemas.microsoft.com/office/powerpoint/2010/main" val="111153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4109" y="1173019"/>
            <a:ext cx="3075709" cy="473825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Same data, but different use cases require different interpretations</a:t>
            </a:r>
            <a:endParaRPr lang="en-US" dirty="0"/>
          </a:p>
        </p:txBody>
      </p:sp>
      <p:grpSp>
        <p:nvGrpSpPr>
          <p:cNvPr id="3" name="Group 2"/>
          <p:cNvGrpSpPr/>
          <p:nvPr/>
        </p:nvGrpSpPr>
        <p:grpSpPr>
          <a:xfrm>
            <a:off x="3137809" y="1342105"/>
            <a:ext cx="2739209" cy="348916"/>
            <a:chOff x="3137809" y="1200061"/>
            <a:chExt cx="2739209" cy="348916"/>
          </a:xfrm>
        </p:grpSpPr>
        <p:sp>
          <p:nvSpPr>
            <p:cNvPr id="17" name="Rectangle 16"/>
            <p:cNvSpPr/>
            <p:nvPr/>
          </p:nvSpPr>
          <p:spPr>
            <a:xfrm>
              <a:off x="3137809" y="120006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9" name="Rectangle 18"/>
            <p:cNvSpPr/>
            <p:nvPr/>
          </p:nvSpPr>
          <p:spPr>
            <a:xfrm>
              <a:off x="4196363" y="120006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solidFill>
                    <a:schemeClr val="tx1"/>
                  </a:solidFill>
                </a:rPr>
                <a:t>San Francisco</a:t>
              </a:r>
              <a:endParaRPr lang="en-US" dirty="0">
                <a:solidFill>
                  <a:schemeClr val="tx1"/>
                </a:solidFill>
              </a:endParaRPr>
            </a:p>
          </p:txBody>
        </p:sp>
      </p:grpSp>
      <p:grpSp>
        <p:nvGrpSpPr>
          <p:cNvPr id="6" name="Group 5"/>
          <p:cNvGrpSpPr/>
          <p:nvPr/>
        </p:nvGrpSpPr>
        <p:grpSpPr>
          <a:xfrm>
            <a:off x="3137809" y="2018290"/>
            <a:ext cx="2739209" cy="348916"/>
            <a:chOff x="3137809" y="1876246"/>
            <a:chExt cx="2739209" cy="348916"/>
          </a:xfrm>
        </p:grpSpPr>
        <p:sp>
          <p:nvSpPr>
            <p:cNvPr id="20" name="Rectangle 19"/>
            <p:cNvSpPr/>
            <p:nvPr/>
          </p:nvSpPr>
          <p:spPr>
            <a:xfrm>
              <a:off x="3137809" y="1876246"/>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2" name="Rectangle 21"/>
            <p:cNvSpPr/>
            <p:nvPr/>
          </p:nvSpPr>
          <p:spPr>
            <a:xfrm>
              <a:off x="4196363" y="1876246"/>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New York City</a:t>
              </a:r>
              <a:endParaRPr lang="en-US" dirty="0">
                <a:solidFill>
                  <a:schemeClr val="tx1"/>
                </a:solidFill>
              </a:endParaRPr>
            </a:p>
          </p:txBody>
        </p:sp>
      </p:grpSp>
      <p:grpSp>
        <p:nvGrpSpPr>
          <p:cNvPr id="7" name="Group 6"/>
          <p:cNvGrpSpPr/>
          <p:nvPr/>
        </p:nvGrpSpPr>
        <p:grpSpPr>
          <a:xfrm>
            <a:off x="3137809" y="2694475"/>
            <a:ext cx="2739209" cy="348916"/>
            <a:chOff x="3137809" y="2552431"/>
            <a:chExt cx="2739209" cy="348916"/>
          </a:xfrm>
        </p:grpSpPr>
        <p:sp>
          <p:nvSpPr>
            <p:cNvPr id="23" name="Rectangle 22"/>
            <p:cNvSpPr/>
            <p:nvPr/>
          </p:nvSpPr>
          <p:spPr>
            <a:xfrm>
              <a:off x="3137809" y="255243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7" name="Rectangle 26"/>
            <p:cNvSpPr/>
            <p:nvPr/>
          </p:nvSpPr>
          <p:spPr>
            <a:xfrm>
              <a:off x="4196363" y="255243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Rio de Janeiro</a:t>
              </a:r>
              <a:endParaRPr lang="en-US" dirty="0">
                <a:solidFill>
                  <a:schemeClr val="tx1"/>
                </a:solidFill>
              </a:endParaRPr>
            </a:p>
          </p:txBody>
        </p:sp>
      </p:grpSp>
      <p:grpSp>
        <p:nvGrpSpPr>
          <p:cNvPr id="8" name="Group 7"/>
          <p:cNvGrpSpPr/>
          <p:nvPr/>
        </p:nvGrpSpPr>
        <p:grpSpPr>
          <a:xfrm>
            <a:off x="3137809" y="3379537"/>
            <a:ext cx="2739209" cy="348916"/>
            <a:chOff x="3137809" y="3237493"/>
            <a:chExt cx="2739209" cy="348916"/>
          </a:xfrm>
        </p:grpSpPr>
        <p:sp>
          <p:nvSpPr>
            <p:cNvPr id="32" name="Rectangle 31"/>
            <p:cNvSpPr/>
            <p:nvPr/>
          </p:nvSpPr>
          <p:spPr>
            <a:xfrm>
              <a:off x="3137809" y="323749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5" name="Rectangle 34"/>
            <p:cNvSpPr/>
            <p:nvPr/>
          </p:nvSpPr>
          <p:spPr>
            <a:xfrm>
              <a:off x="4196363" y="323749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Sydney</a:t>
              </a:r>
              <a:endParaRPr lang="en-US" dirty="0">
                <a:solidFill>
                  <a:schemeClr val="tx1"/>
                </a:solidFill>
              </a:endParaRPr>
            </a:p>
          </p:txBody>
        </p:sp>
      </p:grpSp>
      <p:grpSp>
        <p:nvGrpSpPr>
          <p:cNvPr id="9" name="Group 8"/>
          <p:cNvGrpSpPr/>
          <p:nvPr/>
        </p:nvGrpSpPr>
        <p:grpSpPr>
          <a:xfrm>
            <a:off x="3137809" y="4055722"/>
            <a:ext cx="2739209" cy="348916"/>
            <a:chOff x="3137809" y="3913678"/>
            <a:chExt cx="2739209" cy="348916"/>
          </a:xfrm>
        </p:grpSpPr>
        <p:sp>
          <p:nvSpPr>
            <p:cNvPr id="36" name="Rectangle 35"/>
            <p:cNvSpPr/>
            <p:nvPr/>
          </p:nvSpPr>
          <p:spPr>
            <a:xfrm>
              <a:off x="3137809" y="391367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7" name="Rectangle 36"/>
            <p:cNvSpPr/>
            <p:nvPr/>
          </p:nvSpPr>
          <p:spPr>
            <a:xfrm>
              <a:off x="4196363" y="391367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Beijing</a:t>
              </a:r>
              <a:endParaRPr lang="en-US" dirty="0">
                <a:solidFill>
                  <a:schemeClr val="tx1"/>
                </a:solidFill>
              </a:endParaRPr>
            </a:p>
          </p:txBody>
        </p:sp>
      </p:grpSp>
      <p:grpSp>
        <p:nvGrpSpPr>
          <p:cNvPr id="10" name="Group 9"/>
          <p:cNvGrpSpPr/>
          <p:nvPr/>
        </p:nvGrpSpPr>
        <p:grpSpPr>
          <a:xfrm>
            <a:off x="3137809" y="4731907"/>
            <a:ext cx="2739209" cy="348916"/>
            <a:chOff x="3137809" y="4589863"/>
            <a:chExt cx="2739209" cy="348916"/>
          </a:xfrm>
        </p:grpSpPr>
        <p:sp>
          <p:nvSpPr>
            <p:cNvPr id="38" name="Rectangle 37"/>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9" name="Rectangle 38"/>
            <p:cNvSpPr/>
            <p:nvPr/>
          </p:nvSpPr>
          <p:spPr>
            <a:xfrm>
              <a:off x="4196363" y="458986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Paris</a:t>
              </a:r>
              <a:endParaRPr lang="en-US" dirty="0">
                <a:solidFill>
                  <a:schemeClr val="tx1"/>
                </a:solidFill>
              </a:endParaRPr>
            </a:p>
          </p:txBody>
        </p:sp>
      </p:grpSp>
      <p:grpSp>
        <p:nvGrpSpPr>
          <p:cNvPr id="11" name="Group 10"/>
          <p:cNvGrpSpPr/>
          <p:nvPr/>
        </p:nvGrpSpPr>
        <p:grpSpPr>
          <a:xfrm>
            <a:off x="3137809" y="5408092"/>
            <a:ext cx="2739209" cy="348916"/>
            <a:chOff x="3137809" y="5266048"/>
            <a:chExt cx="2739209" cy="348916"/>
          </a:xfrm>
        </p:grpSpPr>
        <p:sp>
          <p:nvSpPr>
            <p:cNvPr id="40" name="Rectangle 39"/>
            <p:cNvSpPr/>
            <p:nvPr/>
          </p:nvSpPr>
          <p:spPr>
            <a:xfrm>
              <a:off x="3137809" y="526604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41" name="Rectangle 40"/>
            <p:cNvSpPr/>
            <p:nvPr/>
          </p:nvSpPr>
          <p:spPr>
            <a:xfrm>
              <a:off x="4196363" y="526604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Berlin</a:t>
              </a:r>
              <a:endParaRPr lang="en-US" dirty="0">
                <a:solidFill>
                  <a:schemeClr val="tx1"/>
                </a:solidFill>
              </a:endParaRPr>
            </a:p>
          </p:txBody>
        </p:sp>
      </p:grpSp>
      <p:cxnSp>
        <p:nvCxnSpPr>
          <p:cNvPr id="13" name="Straight Arrow Connector 12"/>
          <p:cNvCxnSpPr/>
          <p:nvPr/>
        </p:nvCxnSpPr>
        <p:spPr>
          <a:xfrm>
            <a:off x="4376691" y="172653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4404803" y="2407331"/>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4432915" y="3088129"/>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4461027" y="376892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4489139" y="4449725"/>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a:off x="4517251" y="513052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a:off x="4376691" y="102625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844" y="2348895"/>
            <a:ext cx="1572768" cy="1999488"/>
          </a:xfrm>
          <a:prstGeom prst="rect">
            <a:avLst/>
          </a:prstGeom>
        </p:spPr>
      </p:pic>
      <p:sp>
        <p:nvSpPr>
          <p:cNvPr id="64" name="TextBox 63"/>
          <p:cNvSpPr txBox="1"/>
          <p:nvPr/>
        </p:nvSpPr>
        <p:spPr>
          <a:xfrm>
            <a:off x="6810280" y="2656518"/>
            <a:ext cx="4458084" cy="400110"/>
          </a:xfrm>
          <a:prstGeom prst="rect">
            <a:avLst/>
          </a:prstGeom>
          <a:solidFill>
            <a:srgbClr val="92D050"/>
          </a:solidFill>
        </p:spPr>
        <p:txBody>
          <a:bodyPr wrap="square" rtlCol="0">
            <a:spAutoFit/>
          </a:bodyPr>
          <a:lstStyle/>
          <a:p>
            <a:r>
              <a:rPr lang="en-US" sz="2000" dirty="0" smtClean="0">
                <a:solidFill>
                  <a:schemeClr val="bg1"/>
                </a:solidFill>
                <a:latin typeface="Arial"/>
                <a:cs typeface="Arial"/>
              </a:rPr>
              <a:t>Use case 1: Frequent traveler status?</a:t>
            </a:r>
            <a:endParaRPr lang="en-US" sz="2000" dirty="0">
              <a:solidFill>
                <a:schemeClr val="bg1"/>
              </a:solidFill>
              <a:latin typeface="Arial"/>
              <a:cs typeface="Arial"/>
            </a:endParaRPr>
          </a:p>
        </p:txBody>
      </p:sp>
      <p:sp>
        <p:nvSpPr>
          <p:cNvPr id="65" name="TextBox 64"/>
          <p:cNvSpPr txBox="1"/>
          <p:nvPr/>
        </p:nvSpPr>
        <p:spPr>
          <a:xfrm>
            <a:off x="6810280" y="3410295"/>
            <a:ext cx="4458083" cy="400110"/>
          </a:xfrm>
          <a:prstGeom prst="rect">
            <a:avLst/>
          </a:prstGeom>
          <a:solidFill>
            <a:schemeClr val="accent4"/>
          </a:solidFill>
        </p:spPr>
        <p:txBody>
          <a:bodyPr wrap="square" rtlCol="0">
            <a:spAutoFit/>
          </a:bodyPr>
          <a:lstStyle/>
          <a:p>
            <a:r>
              <a:rPr lang="en-US" sz="2000" smtClean="0">
                <a:solidFill>
                  <a:schemeClr val="bg1"/>
                </a:solidFill>
                <a:latin typeface="Arial"/>
                <a:cs typeface="Arial"/>
              </a:rPr>
              <a:t>Use case 2: Current location?</a:t>
            </a:r>
            <a:endParaRPr lang="en-US" sz="2000" dirty="0">
              <a:solidFill>
                <a:schemeClr val="bg1"/>
              </a:solidFill>
              <a:latin typeface="Arial"/>
              <a:cs typeface="Arial"/>
            </a:endParaRPr>
          </a:p>
        </p:txBody>
      </p:sp>
      <p:pic>
        <p:nvPicPr>
          <p:cNvPr id="66" name="Picture 2" descr="https://upload.wikimedia.org/wikipedia/commons/thumb/e/ec/World_map_blank_without_borders.svg/4378px-World_map_blank_without_border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630" y="1177403"/>
            <a:ext cx="2295523" cy="1277849"/>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8019436" y="1368665"/>
            <a:ext cx="324128" cy="369332"/>
          </a:xfrm>
          <a:prstGeom prst="rect">
            <a:avLst/>
          </a:prstGeom>
        </p:spPr>
        <p:txBody>
          <a:bodyPr wrap="none">
            <a:spAutoFit/>
          </a:bodyPr>
          <a:lstStyle/>
          <a:p>
            <a:r>
              <a:rPr lang="en-US" dirty="0">
                <a:solidFill>
                  <a:srgbClr val="FF0000"/>
                </a:solidFill>
              </a:rPr>
              <a:t>⚑</a:t>
            </a:r>
          </a:p>
        </p:txBody>
      </p:sp>
      <p:sp>
        <p:nvSpPr>
          <p:cNvPr id="68" name="Rectangle 67"/>
          <p:cNvSpPr/>
          <p:nvPr/>
        </p:nvSpPr>
        <p:spPr>
          <a:xfrm>
            <a:off x="8302898" y="1297257"/>
            <a:ext cx="324128" cy="369332"/>
          </a:xfrm>
          <a:prstGeom prst="rect">
            <a:avLst/>
          </a:prstGeom>
        </p:spPr>
        <p:txBody>
          <a:bodyPr wrap="none">
            <a:spAutoFit/>
          </a:bodyPr>
          <a:lstStyle/>
          <a:p>
            <a:r>
              <a:rPr lang="en-US" dirty="0">
                <a:solidFill>
                  <a:srgbClr val="FF0000"/>
                </a:solidFill>
              </a:rPr>
              <a:t>⚑</a:t>
            </a:r>
          </a:p>
        </p:txBody>
      </p:sp>
      <p:sp>
        <p:nvSpPr>
          <p:cNvPr id="69" name="Rectangle 68"/>
          <p:cNvSpPr/>
          <p:nvPr/>
        </p:nvSpPr>
        <p:spPr>
          <a:xfrm>
            <a:off x="8774999" y="1238098"/>
            <a:ext cx="324128" cy="369332"/>
          </a:xfrm>
          <a:prstGeom prst="rect">
            <a:avLst/>
          </a:prstGeom>
        </p:spPr>
        <p:txBody>
          <a:bodyPr wrap="none">
            <a:spAutoFit/>
          </a:bodyPr>
          <a:lstStyle/>
          <a:p>
            <a:r>
              <a:rPr lang="en-US" dirty="0">
                <a:solidFill>
                  <a:srgbClr val="FF0000"/>
                </a:solidFill>
              </a:rPr>
              <a:t>⚑</a:t>
            </a:r>
          </a:p>
        </p:txBody>
      </p:sp>
      <p:sp>
        <p:nvSpPr>
          <p:cNvPr id="70" name="Rectangle 69"/>
          <p:cNvSpPr/>
          <p:nvPr/>
        </p:nvSpPr>
        <p:spPr>
          <a:xfrm>
            <a:off x="8862004" y="1188816"/>
            <a:ext cx="324128" cy="369332"/>
          </a:xfrm>
          <a:prstGeom prst="rect">
            <a:avLst/>
          </a:prstGeom>
        </p:spPr>
        <p:txBody>
          <a:bodyPr wrap="none">
            <a:spAutoFit/>
          </a:bodyPr>
          <a:lstStyle/>
          <a:p>
            <a:r>
              <a:rPr lang="en-US" dirty="0">
                <a:solidFill>
                  <a:srgbClr val="FF0000"/>
                </a:solidFill>
              </a:rPr>
              <a:t>⚑</a:t>
            </a:r>
          </a:p>
        </p:txBody>
      </p:sp>
      <p:sp>
        <p:nvSpPr>
          <p:cNvPr id="71" name="Rectangle 70"/>
          <p:cNvSpPr/>
          <p:nvPr/>
        </p:nvSpPr>
        <p:spPr>
          <a:xfrm>
            <a:off x="9472360" y="1337322"/>
            <a:ext cx="324128" cy="369332"/>
          </a:xfrm>
          <a:prstGeom prst="rect">
            <a:avLst/>
          </a:prstGeom>
        </p:spPr>
        <p:txBody>
          <a:bodyPr wrap="none">
            <a:spAutoFit/>
          </a:bodyPr>
          <a:lstStyle/>
          <a:p>
            <a:r>
              <a:rPr lang="en-US" dirty="0">
                <a:solidFill>
                  <a:srgbClr val="FF0000"/>
                </a:solidFill>
              </a:rPr>
              <a:t>⚑</a:t>
            </a:r>
          </a:p>
        </p:txBody>
      </p:sp>
      <p:sp>
        <p:nvSpPr>
          <p:cNvPr id="72" name="Rectangle 71"/>
          <p:cNvSpPr/>
          <p:nvPr/>
        </p:nvSpPr>
        <p:spPr>
          <a:xfrm>
            <a:off x="9712315" y="1832356"/>
            <a:ext cx="324128" cy="369332"/>
          </a:xfrm>
          <a:prstGeom prst="rect">
            <a:avLst/>
          </a:prstGeom>
        </p:spPr>
        <p:txBody>
          <a:bodyPr wrap="none">
            <a:spAutoFit/>
          </a:bodyPr>
          <a:lstStyle/>
          <a:p>
            <a:r>
              <a:rPr lang="en-US" dirty="0">
                <a:solidFill>
                  <a:srgbClr val="FF0000"/>
                </a:solidFill>
              </a:rPr>
              <a:t>⚑</a:t>
            </a:r>
          </a:p>
        </p:txBody>
      </p:sp>
      <p:sp>
        <p:nvSpPr>
          <p:cNvPr id="73" name="Rectangle 72"/>
          <p:cNvSpPr/>
          <p:nvPr/>
        </p:nvSpPr>
        <p:spPr>
          <a:xfrm>
            <a:off x="8450871" y="1809192"/>
            <a:ext cx="324128" cy="369332"/>
          </a:xfrm>
          <a:prstGeom prst="rect">
            <a:avLst/>
          </a:prstGeom>
        </p:spPr>
        <p:txBody>
          <a:bodyPr wrap="none">
            <a:spAutoFit/>
          </a:bodyPr>
          <a:lstStyle/>
          <a:p>
            <a:r>
              <a:rPr lang="en-US" dirty="0">
                <a:solidFill>
                  <a:srgbClr val="FF0000"/>
                </a:solidFill>
              </a:rPr>
              <a:t>⚑</a:t>
            </a:r>
          </a:p>
        </p:txBody>
      </p:sp>
      <p:pic>
        <p:nvPicPr>
          <p:cNvPr id="74" name="Picture 2" descr="https://upload.wikimedia.org/wikipedia/commons/thumb/e/ec/World_map_blank_without_borders.svg/4378px-World_map_blank_without_border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629" y="4164072"/>
            <a:ext cx="2295523" cy="1277849"/>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8862003" y="4175485"/>
            <a:ext cx="324128" cy="369332"/>
          </a:xfrm>
          <a:prstGeom prst="rect">
            <a:avLst/>
          </a:prstGeom>
        </p:spPr>
        <p:txBody>
          <a:bodyPr wrap="none">
            <a:spAutoFit/>
          </a:bodyPr>
          <a:lstStyle/>
          <a:p>
            <a:r>
              <a:rPr lang="en-US" dirty="0">
                <a:solidFill>
                  <a:srgbClr val="FF0000"/>
                </a:solidFill>
              </a:rPr>
              <a:t>⚑</a:t>
            </a:r>
          </a:p>
        </p:txBody>
      </p:sp>
    </p:spTree>
    <p:extLst>
      <p:ext uri="{BB962C8B-B14F-4D97-AF65-F5344CB8AC3E}">
        <p14:creationId xmlns:p14="http://schemas.microsoft.com/office/powerpoint/2010/main" val="4825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4109" y="5246255"/>
            <a:ext cx="3075709" cy="6650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Same data, but different use cases require different interpretations</a:t>
            </a:r>
            <a:endParaRPr lang="en-US" dirty="0"/>
          </a:p>
        </p:txBody>
      </p:sp>
      <p:grpSp>
        <p:nvGrpSpPr>
          <p:cNvPr id="3" name="Group 2"/>
          <p:cNvGrpSpPr/>
          <p:nvPr/>
        </p:nvGrpSpPr>
        <p:grpSpPr>
          <a:xfrm>
            <a:off x="3137809" y="1342105"/>
            <a:ext cx="2739209" cy="348916"/>
            <a:chOff x="3137809" y="1200061"/>
            <a:chExt cx="2739209" cy="348916"/>
          </a:xfrm>
        </p:grpSpPr>
        <p:sp>
          <p:nvSpPr>
            <p:cNvPr id="17" name="Rectangle 16"/>
            <p:cNvSpPr/>
            <p:nvPr/>
          </p:nvSpPr>
          <p:spPr>
            <a:xfrm>
              <a:off x="3137809" y="120006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9" name="Rectangle 18"/>
            <p:cNvSpPr/>
            <p:nvPr/>
          </p:nvSpPr>
          <p:spPr>
            <a:xfrm>
              <a:off x="4196363" y="120006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solidFill>
                    <a:schemeClr val="tx1"/>
                  </a:solidFill>
                </a:rPr>
                <a:t>San Francisco</a:t>
              </a:r>
              <a:endParaRPr lang="en-US" dirty="0">
                <a:solidFill>
                  <a:schemeClr val="tx1"/>
                </a:solidFill>
              </a:endParaRPr>
            </a:p>
          </p:txBody>
        </p:sp>
      </p:grpSp>
      <p:grpSp>
        <p:nvGrpSpPr>
          <p:cNvPr id="6" name="Group 5"/>
          <p:cNvGrpSpPr/>
          <p:nvPr/>
        </p:nvGrpSpPr>
        <p:grpSpPr>
          <a:xfrm>
            <a:off x="3137809" y="2018290"/>
            <a:ext cx="2739209" cy="348916"/>
            <a:chOff x="3137809" y="1876246"/>
            <a:chExt cx="2739209" cy="348916"/>
          </a:xfrm>
        </p:grpSpPr>
        <p:sp>
          <p:nvSpPr>
            <p:cNvPr id="20" name="Rectangle 19"/>
            <p:cNvSpPr/>
            <p:nvPr/>
          </p:nvSpPr>
          <p:spPr>
            <a:xfrm>
              <a:off x="3137809" y="1876246"/>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2" name="Rectangle 21"/>
            <p:cNvSpPr/>
            <p:nvPr/>
          </p:nvSpPr>
          <p:spPr>
            <a:xfrm>
              <a:off x="4196363" y="1876246"/>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New York City</a:t>
              </a:r>
              <a:endParaRPr lang="en-US" dirty="0">
                <a:solidFill>
                  <a:schemeClr val="tx1"/>
                </a:solidFill>
              </a:endParaRPr>
            </a:p>
          </p:txBody>
        </p:sp>
      </p:grpSp>
      <p:grpSp>
        <p:nvGrpSpPr>
          <p:cNvPr id="7" name="Group 6"/>
          <p:cNvGrpSpPr/>
          <p:nvPr/>
        </p:nvGrpSpPr>
        <p:grpSpPr>
          <a:xfrm>
            <a:off x="3137809" y="2694475"/>
            <a:ext cx="2739209" cy="348916"/>
            <a:chOff x="3137809" y="2552431"/>
            <a:chExt cx="2739209" cy="348916"/>
          </a:xfrm>
        </p:grpSpPr>
        <p:sp>
          <p:nvSpPr>
            <p:cNvPr id="23" name="Rectangle 22"/>
            <p:cNvSpPr/>
            <p:nvPr/>
          </p:nvSpPr>
          <p:spPr>
            <a:xfrm>
              <a:off x="3137809" y="255243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7" name="Rectangle 26"/>
            <p:cNvSpPr/>
            <p:nvPr/>
          </p:nvSpPr>
          <p:spPr>
            <a:xfrm>
              <a:off x="4196363" y="2552431"/>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Rio de Janeiro</a:t>
              </a:r>
              <a:endParaRPr lang="en-US" dirty="0">
                <a:solidFill>
                  <a:schemeClr val="tx1"/>
                </a:solidFill>
              </a:endParaRPr>
            </a:p>
          </p:txBody>
        </p:sp>
      </p:grpSp>
      <p:grpSp>
        <p:nvGrpSpPr>
          <p:cNvPr id="8" name="Group 7"/>
          <p:cNvGrpSpPr/>
          <p:nvPr/>
        </p:nvGrpSpPr>
        <p:grpSpPr>
          <a:xfrm>
            <a:off x="3137809" y="3379537"/>
            <a:ext cx="2739209" cy="348916"/>
            <a:chOff x="3137809" y="3237493"/>
            <a:chExt cx="2739209" cy="348916"/>
          </a:xfrm>
        </p:grpSpPr>
        <p:sp>
          <p:nvSpPr>
            <p:cNvPr id="32" name="Rectangle 31"/>
            <p:cNvSpPr/>
            <p:nvPr/>
          </p:nvSpPr>
          <p:spPr>
            <a:xfrm>
              <a:off x="3137809" y="323749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5" name="Rectangle 34"/>
            <p:cNvSpPr/>
            <p:nvPr/>
          </p:nvSpPr>
          <p:spPr>
            <a:xfrm>
              <a:off x="4196363" y="323749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Sydney</a:t>
              </a:r>
              <a:endParaRPr lang="en-US" dirty="0">
                <a:solidFill>
                  <a:schemeClr val="tx1"/>
                </a:solidFill>
              </a:endParaRPr>
            </a:p>
          </p:txBody>
        </p:sp>
      </p:grpSp>
      <p:grpSp>
        <p:nvGrpSpPr>
          <p:cNvPr id="9" name="Group 8"/>
          <p:cNvGrpSpPr/>
          <p:nvPr/>
        </p:nvGrpSpPr>
        <p:grpSpPr>
          <a:xfrm>
            <a:off x="3137809" y="4055722"/>
            <a:ext cx="2739209" cy="348916"/>
            <a:chOff x="3137809" y="3913678"/>
            <a:chExt cx="2739209" cy="348916"/>
          </a:xfrm>
        </p:grpSpPr>
        <p:sp>
          <p:nvSpPr>
            <p:cNvPr id="36" name="Rectangle 35"/>
            <p:cNvSpPr/>
            <p:nvPr/>
          </p:nvSpPr>
          <p:spPr>
            <a:xfrm>
              <a:off x="3137809" y="391367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7" name="Rectangle 36"/>
            <p:cNvSpPr/>
            <p:nvPr/>
          </p:nvSpPr>
          <p:spPr>
            <a:xfrm>
              <a:off x="4196363" y="391367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Beijing</a:t>
              </a:r>
              <a:endParaRPr lang="en-US" dirty="0">
                <a:solidFill>
                  <a:schemeClr val="tx1"/>
                </a:solidFill>
              </a:endParaRPr>
            </a:p>
          </p:txBody>
        </p:sp>
      </p:grpSp>
      <p:grpSp>
        <p:nvGrpSpPr>
          <p:cNvPr id="10" name="Group 9"/>
          <p:cNvGrpSpPr/>
          <p:nvPr/>
        </p:nvGrpSpPr>
        <p:grpSpPr>
          <a:xfrm>
            <a:off x="3137809" y="4731907"/>
            <a:ext cx="2739209" cy="348916"/>
            <a:chOff x="3137809" y="4589863"/>
            <a:chExt cx="2739209" cy="348916"/>
          </a:xfrm>
        </p:grpSpPr>
        <p:sp>
          <p:nvSpPr>
            <p:cNvPr id="38" name="Rectangle 37"/>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9" name="Rectangle 38"/>
            <p:cNvSpPr/>
            <p:nvPr/>
          </p:nvSpPr>
          <p:spPr>
            <a:xfrm>
              <a:off x="4196363" y="4589863"/>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Paris</a:t>
              </a:r>
              <a:endParaRPr lang="en-US" dirty="0">
                <a:solidFill>
                  <a:schemeClr val="tx1"/>
                </a:solidFill>
              </a:endParaRPr>
            </a:p>
          </p:txBody>
        </p:sp>
      </p:grpSp>
      <p:grpSp>
        <p:nvGrpSpPr>
          <p:cNvPr id="11" name="Group 10"/>
          <p:cNvGrpSpPr/>
          <p:nvPr/>
        </p:nvGrpSpPr>
        <p:grpSpPr>
          <a:xfrm>
            <a:off x="3137809" y="5408092"/>
            <a:ext cx="2739209" cy="348916"/>
            <a:chOff x="3137809" y="5266048"/>
            <a:chExt cx="2739209" cy="348916"/>
          </a:xfrm>
        </p:grpSpPr>
        <p:sp>
          <p:nvSpPr>
            <p:cNvPr id="40" name="Rectangle 39"/>
            <p:cNvSpPr/>
            <p:nvPr/>
          </p:nvSpPr>
          <p:spPr>
            <a:xfrm>
              <a:off x="3137809" y="5266048"/>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41" name="Rectangle 40"/>
            <p:cNvSpPr/>
            <p:nvPr/>
          </p:nvSpPr>
          <p:spPr>
            <a:xfrm>
              <a:off x="4196363" y="5266048"/>
              <a:ext cx="1680655"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Berlin</a:t>
              </a:r>
              <a:endParaRPr lang="en-US" dirty="0">
                <a:solidFill>
                  <a:schemeClr val="tx1"/>
                </a:solidFill>
              </a:endParaRPr>
            </a:p>
          </p:txBody>
        </p:sp>
      </p:grpSp>
      <p:cxnSp>
        <p:nvCxnSpPr>
          <p:cNvPr id="13" name="Straight Arrow Connector 12"/>
          <p:cNvCxnSpPr/>
          <p:nvPr/>
        </p:nvCxnSpPr>
        <p:spPr>
          <a:xfrm>
            <a:off x="4376691" y="172653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4404803" y="2407331"/>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4432915" y="3088129"/>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4461027" y="376892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4489139" y="4449725"/>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a:off x="4517251" y="5130523"/>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a:off x="4376691" y="1026257"/>
            <a:ext cx="0" cy="26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844" y="2348895"/>
            <a:ext cx="1572768" cy="1999488"/>
          </a:xfrm>
          <a:prstGeom prst="rect">
            <a:avLst/>
          </a:prstGeom>
        </p:spPr>
      </p:pic>
      <p:sp>
        <p:nvSpPr>
          <p:cNvPr id="63" name="TextBox 62"/>
          <p:cNvSpPr txBox="1"/>
          <p:nvPr/>
        </p:nvSpPr>
        <p:spPr>
          <a:xfrm>
            <a:off x="6810280" y="2656518"/>
            <a:ext cx="4458084" cy="400110"/>
          </a:xfrm>
          <a:prstGeom prst="rect">
            <a:avLst/>
          </a:prstGeom>
          <a:solidFill>
            <a:srgbClr val="92D050"/>
          </a:solidFill>
        </p:spPr>
        <p:txBody>
          <a:bodyPr wrap="square" rtlCol="0">
            <a:spAutoFit/>
          </a:bodyPr>
          <a:lstStyle/>
          <a:p>
            <a:r>
              <a:rPr lang="en-US" sz="2000" dirty="0" smtClean="0">
                <a:solidFill>
                  <a:schemeClr val="bg1"/>
                </a:solidFill>
                <a:latin typeface="Arial"/>
                <a:cs typeface="Arial"/>
              </a:rPr>
              <a:t>Use case 1: Frequent traveler status?</a:t>
            </a:r>
            <a:endParaRPr lang="en-US" sz="2000" dirty="0">
              <a:solidFill>
                <a:schemeClr val="bg1"/>
              </a:solidFill>
              <a:latin typeface="Arial"/>
              <a:cs typeface="Arial"/>
            </a:endParaRPr>
          </a:p>
        </p:txBody>
      </p:sp>
      <p:sp>
        <p:nvSpPr>
          <p:cNvPr id="64" name="TextBox 63"/>
          <p:cNvSpPr txBox="1"/>
          <p:nvPr/>
        </p:nvSpPr>
        <p:spPr>
          <a:xfrm>
            <a:off x="6810280" y="3410295"/>
            <a:ext cx="4458083" cy="400110"/>
          </a:xfrm>
          <a:prstGeom prst="rect">
            <a:avLst/>
          </a:prstGeom>
          <a:solidFill>
            <a:schemeClr val="accent4"/>
          </a:solidFill>
        </p:spPr>
        <p:txBody>
          <a:bodyPr wrap="square" rtlCol="0">
            <a:spAutoFit/>
          </a:bodyPr>
          <a:lstStyle/>
          <a:p>
            <a:r>
              <a:rPr lang="en-US" sz="2000" smtClean="0">
                <a:solidFill>
                  <a:schemeClr val="bg1"/>
                </a:solidFill>
                <a:latin typeface="Arial"/>
                <a:cs typeface="Arial"/>
              </a:rPr>
              <a:t>Use case 2: Current location?</a:t>
            </a:r>
            <a:endParaRPr lang="en-US" sz="2000" dirty="0">
              <a:solidFill>
                <a:schemeClr val="bg1"/>
              </a:solidFill>
              <a:latin typeface="Arial"/>
              <a:cs typeface="Arial"/>
            </a:endParaRPr>
          </a:p>
        </p:txBody>
      </p:sp>
      <p:pic>
        <p:nvPicPr>
          <p:cNvPr id="65" name="Picture 2" descr="https://upload.wikimedia.org/wikipedia/commons/thumb/e/ec/World_map_blank_without_borders.svg/4378px-World_map_blank_without_border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630" y="1177403"/>
            <a:ext cx="2295523" cy="1277849"/>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p:cNvSpPr/>
          <p:nvPr/>
        </p:nvSpPr>
        <p:spPr>
          <a:xfrm>
            <a:off x="8019436" y="1368665"/>
            <a:ext cx="324128" cy="369332"/>
          </a:xfrm>
          <a:prstGeom prst="rect">
            <a:avLst/>
          </a:prstGeom>
        </p:spPr>
        <p:txBody>
          <a:bodyPr wrap="none">
            <a:spAutoFit/>
          </a:bodyPr>
          <a:lstStyle/>
          <a:p>
            <a:r>
              <a:rPr lang="en-US" dirty="0">
                <a:solidFill>
                  <a:srgbClr val="FF0000"/>
                </a:solidFill>
              </a:rPr>
              <a:t>⚑</a:t>
            </a:r>
          </a:p>
        </p:txBody>
      </p:sp>
      <p:sp>
        <p:nvSpPr>
          <p:cNvPr id="67" name="Rectangle 66"/>
          <p:cNvSpPr/>
          <p:nvPr/>
        </p:nvSpPr>
        <p:spPr>
          <a:xfrm>
            <a:off x="8302898" y="1297257"/>
            <a:ext cx="324128" cy="369332"/>
          </a:xfrm>
          <a:prstGeom prst="rect">
            <a:avLst/>
          </a:prstGeom>
        </p:spPr>
        <p:txBody>
          <a:bodyPr wrap="none">
            <a:spAutoFit/>
          </a:bodyPr>
          <a:lstStyle/>
          <a:p>
            <a:r>
              <a:rPr lang="en-US" dirty="0">
                <a:solidFill>
                  <a:srgbClr val="FF0000"/>
                </a:solidFill>
              </a:rPr>
              <a:t>⚑</a:t>
            </a:r>
          </a:p>
        </p:txBody>
      </p:sp>
      <p:sp>
        <p:nvSpPr>
          <p:cNvPr id="68" name="Rectangle 67"/>
          <p:cNvSpPr/>
          <p:nvPr/>
        </p:nvSpPr>
        <p:spPr>
          <a:xfrm>
            <a:off x="8774999" y="1238098"/>
            <a:ext cx="324128" cy="369332"/>
          </a:xfrm>
          <a:prstGeom prst="rect">
            <a:avLst/>
          </a:prstGeom>
        </p:spPr>
        <p:txBody>
          <a:bodyPr wrap="none">
            <a:spAutoFit/>
          </a:bodyPr>
          <a:lstStyle/>
          <a:p>
            <a:r>
              <a:rPr lang="en-US" dirty="0">
                <a:solidFill>
                  <a:srgbClr val="FF0000"/>
                </a:solidFill>
              </a:rPr>
              <a:t>⚑</a:t>
            </a:r>
          </a:p>
        </p:txBody>
      </p:sp>
      <p:sp>
        <p:nvSpPr>
          <p:cNvPr id="69" name="Rectangle 68"/>
          <p:cNvSpPr/>
          <p:nvPr/>
        </p:nvSpPr>
        <p:spPr>
          <a:xfrm>
            <a:off x="8862004" y="1188816"/>
            <a:ext cx="324128" cy="369332"/>
          </a:xfrm>
          <a:prstGeom prst="rect">
            <a:avLst/>
          </a:prstGeom>
        </p:spPr>
        <p:txBody>
          <a:bodyPr wrap="none">
            <a:spAutoFit/>
          </a:bodyPr>
          <a:lstStyle/>
          <a:p>
            <a:r>
              <a:rPr lang="en-US" dirty="0">
                <a:solidFill>
                  <a:srgbClr val="FF0000"/>
                </a:solidFill>
              </a:rPr>
              <a:t>⚑</a:t>
            </a:r>
          </a:p>
        </p:txBody>
      </p:sp>
      <p:sp>
        <p:nvSpPr>
          <p:cNvPr id="70" name="Rectangle 69"/>
          <p:cNvSpPr/>
          <p:nvPr/>
        </p:nvSpPr>
        <p:spPr>
          <a:xfrm>
            <a:off x="9472360" y="1337322"/>
            <a:ext cx="324128" cy="369332"/>
          </a:xfrm>
          <a:prstGeom prst="rect">
            <a:avLst/>
          </a:prstGeom>
        </p:spPr>
        <p:txBody>
          <a:bodyPr wrap="none">
            <a:spAutoFit/>
          </a:bodyPr>
          <a:lstStyle/>
          <a:p>
            <a:r>
              <a:rPr lang="en-US" dirty="0">
                <a:solidFill>
                  <a:srgbClr val="FF0000"/>
                </a:solidFill>
              </a:rPr>
              <a:t>⚑</a:t>
            </a:r>
          </a:p>
        </p:txBody>
      </p:sp>
      <p:sp>
        <p:nvSpPr>
          <p:cNvPr id="71" name="Rectangle 70"/>
          <p:cNvSpPr/>
          <p:nvPr/>
        </p:nvSpPr>
        <p:spPr>
          <a:xfrm>
            <a:off x="9712315" y="1832356"/>
            <a:ext cx="324128" cy="369332"/>
          </a:xfrm>
          <a:prstGeom prst="rect">
            <a:avLst/>
          </a:prstGeom>
        </p:spPr>
        <p:txBody>
          <a:bodyPr wrap="none">
            <a:spAutoFit/>
          </a:bodyPr>
          <a:lstStyle/>
          <a:p>
            <a:r>
              <a:rPr lang="en-US" dirty="0">
                <a:solidFill>
                  <a:srgbClr val="FF0000"/>
                </a:solidFill>
              </a:rPr>
              <a:t>⚑</a:t>
            </a:r>
          </a:p>
        </p:txBody>
      </p:sp>
      <p:sp>
        <p:nvSpPr>
          <p:cNvPr id="72" name="Rectangle 71"/>
          <p:cNvSpPr/>
          <p:nvPr/>
        </p:nvSpPr>
        <p:spPr>
          <a:xfrm>
            <a:off x="8450871" y="1809192"/>
            <a:ext cx="324128" cy="369332"/>
          </a:xfrm>
          <a:prstGeom prst="rect">
            <a:avLst/>
          </a:prstGeom>
        </p:spPr>
        <p:txBody>
          <a:bodyPr wrap="none">
            <a:spAutoFit/>
          </a:bodyPr>
          <a:lstStyle/>
          <a:p>
            <a:r>
              <a:rPr lang="en-US" dirty="0">
                <a:solidFill>
                  <a:srgbClr val="FF0000"/>
                </a:solidFill>
              </a:rPr>
              <a:t>⚑</a:t>
            </a:r>
          </a:p>
        </p:txBody>
      </p:sp>
      <p:pic>
        <p:nvPicPr>
          <p:cNvPr id="73" name="Picture 2" descr="https://upload.wikimedia.org/wikipedia/commons/thumb/e/ec/World_map_blank_without_borders.svg/4378px-World_map_blank_without_border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629" y="4164072"/>
            <a:ext cx="2295523" cy="1277849"/>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p:cNvSpPr/>
          <p:nvPr/>
        </p:nvSpPr>
        <p:spPr>
          <a:xfrm>
            <a:off x="8862003" y="4175485"/>
            <a:ext cx="324128" cy="369332"/>
          </a:xfrm>
          <a:prstGeom prst="rect">
            <a:avLst/>
          </a:prstGeom>
        </p:spPr>
        <p:txBody>
          <a:bodyPr wrap="none">
            <a:spAutoFit/>
          </a:bodyPr>
          <a:lstStyle/>
          <a:p>
            <a:r>
              <a:rPr lang="en-US" dirty="0">
                <a:solidFill>
                  <a:srgbClr val="FF0000"/>
                </a:solidFill>
              </a:rPr>
              <a:t>⚑</a:t>
            </a:r>
          </a:p>
        </p:txBody>
      </p:sp>
    </p:spTree>
    <p:extLst>
      <p:ext uri="{BB962C8B-B14F-4D97-AF65-F5344CB8AC3E}">
        <p14:creationId xmlns:p14="http://schemas.microsoft.com/office/powerpoint/2010/main" val="9443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 meet Tables</a:t>
            </a:r>
            <a:endParaRPr lang="en-US" dirty="0"/>
          </a:p>
        </p:txBody>
      </p:sp>
      <p:sp>
        <p:nvSpPr>
          <p:cNvPr id="3" name="TextBox 2"/>
          <p:cNvSpPr txBox="1"/>
          <p:nvPr/>
        </p:nvSpPr>
        <p:spPr>
          <a:xfrm>
            <a:off x="7841833" y="2925446"/>
            <a:ext cx="1572866" cy="369332"/>
          </a:xfrm>
          <a:prstGeom prst="rect">
            <a:avLst/>
          </a:prstGeom>
          <a:noFill/>
        </p:spPr>
        <p:txBody>
          <a:bodyPr wrap="none" rtlCol="0">
            <a:spAutoFit/>
          </a:bodyPr>
          <a:lstStyle/>
          <a:p>
            <a:r>
              <a:rPr lang="en-US" i="1" dirty="0" smtClean="0"/>
              <a:t>record</a:t>
            </a:r>
            <a:r>
              <a:rPr lang="en-US" dirty="0" smtClean="0"/>
              <a:t> stream</a:t>
            </a:r>
            <a:endParaRPr lang="en-US" dirty="0"/>
          </a:p>
        </p:txBody>
      </p:sp>
      <p:sp>
        <p:nvSpPr>
          <p:cNvPr id="42" name="TextBox 41"/>
          <p:cNvSpPr txBox="1"/>
          <p:nvPr/>
        </p:nvSpPr>
        <p:spPr>
          <a:xfrm>
            <a:off x="2574411" y="1657324"/>
            <a:ext cx="1904689" cy="369332"/>
          </a:xfrm>
          <a:prstGeom prst="rect">
            <a:avLst/>
          </a:prstGeom>
          <a:noFill/>
        </p:spPr>
        <p:txBody>
          <a:bodyPr wrap="none" rtlCol="0">
            <a:spAutoFit/>
          </a:bodyPr>
          <a:lstStyle/>
          <a:p>
            <a:r>
              <a:rPr lang="en-US" dirty="0" smtClean="0"/>
              <a:t>When you need</a:t>
            </a:r>
            <a:r>
              <a:rPr lang="is-IS" dirty="0" smtClean="0"/>
              <a:t>…</a:t>
            </a:r>
            <a:endParaRPr lang="en-US" dirty="0"/>
          </a:p>
        </p:txBody>
      </p:sp>
      <p:sp>
        <p:nvSpPr>
          <p:cNvPr id="43" name="TextBox 42"/>
          <p:cNvSpPr txBox="1"/>
          <p:nvPr/>
        </p:nvSpPr>
        <p:spPr>
          <a:xfrm>
            <a:off x="7851069" y="1657324"/>
            <a:ext cx="2151913" cy="646331"/>
          </a:xfrm>
          <a:prstGeom prst="rect">
            <a:avLst/>
          </a:prstGeom>
          <a:noFill/>
        </p:spPr>
        <p:txBody>
          <a:bodyPr wrap="square" rtlCol="0">
            <a:spAutoFit/>
          </a:bodyPr>
          <a:lstStyle/>
          <a:p>
            <a:r>
              <a:rPr lang="en-US" dirty="0" smtClean="0"/>
              <a:t>so that the topic is</a:t>
            </a:r>
            <a:r>
              <a:rPr lang="en-US" dirty="0"/>
              <a:t> </a:t>
            </a:r>
            <a:r>
              <a:rPr lang="en-US" b="1" dirty="0" smtClean="0"/>
              <a:t>interpreted</a:t>
            </a:r>
            <a:r>
              <a:rPr lang="en-US" dirty="0" smtClean="0"/>
              <a:t> as a</a:t>
            </a:r>
            <a:endParaRPr lang="en-US" dirty="0"/>
          </a:p>
        </p:txBody>
      </p:sp>
      <p:sp>
        <p:nvSpPr>
          <p:cNvPr id="44" name="TextBox 43"/>
          <p:cNvSpPr txBox="1"/>
          <p:nvPr/>
        </p:nvSpPr>
        <p:spPr>
          <a:xfrm>
            <a:off x="2561851" y="2925446"/>
            <a:ext cx="2382383" cy="369332"/>
          </a:xfrm>
          <a:prstGeom prst="rect">
            <a:avLst/>
          </a:prstGeom>
          <a:noFill/>
        </p:spPr>
        <p:txBody>
          <a:bodyPr wrap="none" rtlCol="0">
            <a:spAutoFit/>
          </a:bodyPr>
          <a:lstStyle/>
          <a:p>
            <a:r>
              <a:rPr lang="en-US" b="1" dirty="0" smtClean="0">
                <a:latin typeface="Roboto" charset="0"/>
                <a:ea typeface="Roboto" charset="0"/>
                <a:cs typeface="Roboto" charset="0"/>
              </a:rPr>
              <a:t>All </a:t>
            </a:r>
            <a:r>
              <a:rPr lang="en-US" dirty="0" smtClean="0"/>
              <a:t>the values of a </a:t>
            </a:r>
            <a:r>
              <a:rPr lang="en-US" u="sng" dirty="0" smtClean="0"/>
              <a:t>key</a:t>
            </a:r>
            <a:endParaRPr lang="en-US" u="sng" dirty="0"/>
          </a:p>
        </p:txBody>
      </p:sp>
      <p:cxnSp>
        <p:nvCxnSpPr>
          <p:cNvPr id="47" name="Straight Connector 46"/>
          <p:cNvCxnSpPr/>
          <p:nvPr/>
        </p:nvCxnSpPr>
        <p:spPr>
          <a:xfrm>
            <a:off x="174741" y="2384680"/>
            <a:ext cx="1171246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91893" y="2925446"/>
            <a:ext cx="1514676" cy="400110"/>
          </a:xfrm>
          <a:prstGeom prst="rect">
            <a:avLst/>
          </a:prstGeom>
          <a:solidFill>
            <a:srgbClr val="92D050"/>
          </a:solidFill>
        </p:spPr>
        <p:txBody>
          <a:bodyPr wrap="square" rtlCol="0">
            <a:spAutoFit/>
          </a:bodyPr>
          <a:lstStyle/>
          <a:p>
            <a:pPr algn="ctr"/>
            <a:r>
              <a:rPr lang="en-US" sz="2000" dirty="0" smtClean="0">
                <a:solidFill>
                  <a:schemeClr val="bg1"/>
                </a:solidFill>
                <a:latin typeface="Arial"/>
                <a:cs typeface="Arial"/>
              </a:rPr>
              <a:t>KStream</a:t>
            </a:r>
            <a:endParaRPr lang="en-US" sz="2000" dirty="0">
              <a:solidFill>
                <a:schemeClr val="bg1"/>
              </a:solidFill>
              <a:latin typeface="Arial"/>
              <a:cs typeface="Arial"/>
            </a:endParaRPr>
          </a:p>
        </p:txBody>
      </p:sp>
      <p:sp>
        <p:nvSpPr>
          <p:cNvPr id="23" name="TextBox 22"/>
          <p:cNvSpPr txBox="1"/>
          <p:nvPr/>
        </p:nvSpPr>
        <p:spPr>
          <a:xfrm>
            <a:off x="5443198" y="1655722"/>
            <a:ext cx="2127505" cy="646331"/>
          </a:xfrm>
          <a:prstGeom prst="rect">
            <a:avLst/>
          </a:prstGeom>
          <a:noFill/>
        </p:spPr>
        <p:txBody>
          <a:bodyPr wrap="none" rtlCol="0">
            <a:spAutoFit/>
          </a:bodyPr>
          <a:lstStyle/>
          <a:p>
            <a:r>
              <a:rPr lang="en-US" dirty="0" smtClean="0"/>
              <a:t>then you’d read the</a:t>
            </a:r>
            <a:br>
              <a:rPr lang="en-US" dirty="0" smtClean="0"/>
            </a:br>
            <a:r>
              <a:rPr lang="en-US" dirty="0" smtClean="0"/>
              <a:t>Kafka topic into a</a:t>
            </a:r>
            <a:endParaRPr lang="en-US" dirty="0"/>
          </a:p>
        </p:txBody>
      </p:sp>
      <p:sp>
        <p:nvSpPr>
          <p:cNvPr id="28" name="TextBox 27"/>
          <p:cNvSpPr txBox="1"/>
          <p:nvPr/>
        </p:nvSpPr>
        <p:spPr>
          <a:xfrm>
            <a:off x="178908" y="1657324"/>
            <a:ext cx="1058303" cy="369332"/>
          </a:xfrm>
          <a:prstGeom prst="rect">
            <a:avLst/>
          </a:prstGeom>
          <a:noFill/>
        </p:spPr>
        <p:txBody>
          <a:bodyPr wrap="none" rtlCol="0">
            <a:spAutoFit/>
          </a:bodyPr>
          <a:lstStyle/>
          <a:p>
            <a:r>
              <a:rPr lang="en-US" dirty="0" smtClean="0"/>
              <a:t>Example</a:t>
            </a:r>
            <a:endParaRPr lang="en-US" dirty="0"/>
          </a:p>
        </p:txBody>
      </p:sp>
      <p:sp>
        <p:nvSpPr>
          <p:cNvPr id="29" name="TextBox 28"/>
          <p:cNvSpPr txBox="1"/>
          <p:nvPr/>
        </p:nvSpPr>
        <p:spPr>
          <a:xfrm>
            <a:off x="178908" y="2925446"/>
            <a:ext cx="2076209" cy="646331"/>
          </a:xfrm>
          <a:prstGeom prst="rect">
            <a:avLst/>
          </a:prstGeom>
          <a:noFill/>
        </p:spPr>
        <p:txBody>
          <a:bodyPr wrap="none" rtlCol="0">
            <a:spAutoFit/>
          </a:bodyPr>
          <a:lstStyle/>
          <a:p>
            <a:r>
              <a:rPr lang="en-US" b="1" dirty="0" smtClean="0">
                <a:latin typeface="Roboto" charset="0"/>
                <a:ea typeface="Roboto" charset="0"/>
                <a:cs typeface="Roboto" charset="0"/>
              </a:rPr>
              <a:t>All</a:t>
            </a:r>
            <a:r>
              <a:rPr lang="en-US" b="1" dirty="0" smtClean="0"/>
              <a:t> </a:t>
            </a:r>
            <a:r>
              <a:rPr lang="en-US" dirty="0" smtClean="0"/>
              <a:t>the places </a:t>
            </a:r>
            <a:r>
              <a:rPr lang="en-US" u="sng" dirty="0" smtClean="0"/>
              <a:t>Alice</a:t>
            </a:r>
            <a:r>
              <a:rPr lang="en-US" dirty="0" smtClean="0"/>
              <a:t/>
            </a:r>
            <a:br>
              <a:rPr lang="en-US" dirty="0" smtClean="0"/>
            </a:br>
            <a:r>
              <a:rPr lang="en-US" dirty="0" smtClean="0"/>
              <a:t>has ever been to</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266" y="1012155"/>
            <a:ext cx="473329" cy="601752"/>
          </a:xfrm>
          <a:prstGeom prst="rect">
            <a:avLst/>
          </a:prstGeom>
        </p:spPr>
      </p:pic>
      <p:sp>
        <p:nvSpPr>
          <p:cNvPr id="17" name="TextBox 16"/>
          <p:cNvSpPr txBox="1"/>
          <p:nvPr/>
        </p:nvSpPr>
        <p:spPr>
          <a:xfrm>
            <a:off x="10192485" y="1655721"/>
            <a:ext cx="1730561" cy="646331"/>
          </a:xfrm>
          <a:prstGeom prst="rect">
            <a:avLst/>
          </a:prstGeom>
          <a:noFill/>
        </p:spPr>
        <p:txBody>
          <a:bodyPr wrap="square" rtlCol="0">
            <a:spAutoFit/>
          </a:bodyPr>
          <a:lstStyle/>
          <a:p>
            <a:r>
              <a:rPr lang="en-US" dirty="0"/>
              <a:t>w</a:t>
            </a:r>
            <a:r>
              <a:rPr lang="en-US" dirty="0" smtClean="0"/>
              <a:t>ith messages</a:t>
            </a:r>
            <a:br>
              <a:rPr lang="en-US" dirty="0" smtClean="0"/>
            </a:br>
            <a:r>
              <a:rPr lang="en-US" dirty="0" smtClean="0"/>
              <a:t>interpreted as</a:t>
            </a:r>
            <a:endParaRPr lang="en-US" dirty="0"/>
          </a:p>
        </p:txBody>
      </p:sp>
      <p:sp>
        <p:nvSpPr>
          <p:cNvPr id="21" name="TextBox 20"/>
          <p:cNvSpPr txBox="1"/>
          <p:nvPr/>
        </p:nvSpPr>
        <p:spPr>
          <a:xfrm>
            <a:off x="10287059" y="2922857"/>
            <a:ext cx="1096775" cy="646331"/>
          </a:xfrm>
          <a:prstGeom prst="rect">
            <a:avLst/>
          </a:prstGeom>
          <a:noFill/>
        </p:spPr>
        <p:txBody>
          <a:bodyPr wrap="none" rtlCol="0">
            <a:spAutoFit/>
          </a:bodyPr>
          <a:lstStyle/>
          <a:p>
            <a:r>
              <a:rPr lang="en-US" dirty="0" smtClean="0"/>
              <a:t>INSERT</a:t>
            </a:r>
            <a:br>
              <a:rPr lang="en-US" dirty="0" smtClean="0"/>
            </a:br>
            <a:r>
              <a:rPr lang="en-US" dirty="0" smtClean="0"/>
              <a:t>(append)</a:t>
            </a:r>
            <a:endParaRPr lang="en-US" dirty="0"/>
          </a:p>
        </p:txBody>
      </p:sp>
    </p:spTree>
    <p:extLst>
      <p:ext uri="{BB962C8B-B14F-4D97-AF65-F5344CB8AC3E}">
        <p14:creationId xmlns:p14="http://schemas.microsoft.com/office/powerpoint/2010/main" val="47604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 meet Tables</a:t>
            </a:r>
            <a:endParaRPr lang="en-US" dirty="0"/>
          </a:p>
        </p:txBody>
      </p:sp>
      <p:sp>
        <p:nvSpPr>
          <p:cNvPr id="3" name="TextBox 2"/>
          <p:cNvSpPr txBox="1"/>
          <p:nvPr/>
        </p:nvSpPr>
        <p:spPr>
          <a:xfrm>
            <a:off x="7841833" y="2925446"/>
            <a:ext cx="1572866" cy="369332"/>
          </a:xfrm>
          <a:prstGeom prst="rect">
            <a:avLst/>
          </a:prstGeom>
          <a:noFill/>
        </p:spPr>
        <p:txBody>
          <a:bodyPr wrap="none" rtlCol="0">
            <a:spAutoFit/>
          </a:bodyPr>
          <a:lstStyle/>
          <a:p>
            <a:r>
              <a:rPr lang="en-US" i="1" dirty="0" smtClean="0"/>
              <a:t>record</a:t>
            </a:r>
            <a:r>
              <a:rPr lang="en-US" dirty="0" smtClean="0"/>
              <a:t> stream</a:t>
            </a:r>
            <a:endParaRPr lang="en-US" dirty="0"/>
          </a:p>
        </p:txBody>
      </p:sp>
      <p:sp>
        <p:nvSpPr>
          <p:cNvPr id="38" name="TextBox 37"/>
          <p:cNvSpPr txBox="1"/>
          <p:nvPr/>
        </p:nvSpPr>
        <p:spPr>
          <a:xfrm>
            <a:off x="7841833" y="4128424"/>
            <a:ext cx="1949573" cy="369332"/>
          </a:xfrm>
          <a:prstGeom prst="rect">
            <a:avLst/>
          </a:prstGeom>
          <a:noFill/>
        </p:spPr>
        <p:txBody>
          <a:bodyPr wrap="none" rtlCol="0">
            <a:spAutoFit/>
          </a:bodyPr>
          <a:lstStyle/>
          <a:p>
            <a:r>
              <a:rPr lang="en-US" i="1" dirty="0" smtClean="0"/>
              <a:t>changelog </a:t>
            </a:r>
            <a:r>
              <a:rPr lang="en-US" dirty="0" smtClean="0"/>
              <a:t>stream</a:t>
            </a:r>
            <a:endParaRPr lang="en-US" dirty="0"/>
          </a:p>
        </p:txBody>
      </p:sp>
      <p:sp>
        <p:nvSpPr>
          <p:cNvPr id="42" name="TextBox 41"/>
          <p:cNvSpPr txBox="1"/>
          <p:nvPr/>
        </p:nvSpPr>
        <p:spPr>
          <a:xfrm>
            <a:off x="2574411" y="1657324"/>
            <a:ext cx="1904689" cy="369332"/>
          </a:xfrm>
          <a:prstGeom prst="rect">
            <a:avLst/>
          </a:prstGeom>
          <a:noFill/>
        </p:spPr>
        <p:txBody>
          <a:bodyPr wrap="none" rtlCol="0">
            <a:spAutoFit/>
          </a:bodyPr>
          <a:lstStyle/>
          <a:p>
            <a:r>
              <a:rPr lang="en-US" dirty="0" smtClean="0"/>
              <a:t>When you need</a:t>
            </a:r>
            <a:r>
              <a:rPr lang="is-IS" dirty="0" smtClean="0"/>
              <a:t>…</a:t>
            </a:r>
            <a:endParaRPr lang="en-US" dirty="0"/>
          </a:p>
        </p:txBody>
      </p:sp>
      <p:sp>
        <p:nvSpPr>
          <p:cNvPr id="43" name="TextBox 42"/>
          <p:cNvSpPr txBox="1"/>
          <p:nvPr/>
        </p:nvSpPr>
        <p:spPr>
          <a:xfrm>
            <a:off x="7851069" y="1657324"/>
            <a:ext cx="2151913" cy="646331"/>
          </a:xfrm>
          <a:prstGeom prst="rect">
            <a:avLst/>
          </a:prstGeom>
          <a:noFill/>
        </p:spPr>
        <p:txBody>
          <a:bodyPr wrap="square" rtlCol="0">
            <a:spAutoFit/>
          </a:bodyPr>
          <a:lstStyle/>
          <a:p>
            <a:r>
              <a:rPr lang="en-US" dirty="0" smtClean="0"/>
              <a:t>so that the topic is</a:t>
            </a:r>
            <a:r>
              <a:rPr lang="en-US" dirty="0"/>
              <a:t> </a:t>
            </a:r>
            <a:r>
              <a:rPr lang="en-US" b="1" dirty="0" smtClean="0"/>
              <a:t>interpreted</a:t>
            </a:r>
            <a:r>
              <a:rPr lang="en-US" dirty="0" smtClean="0"/>
              <a:t> as a</a:t>
            </a:r>
            <a:endParaRPr lang="en-US" dirty="0"/>
          </a:p>
        </p:txBody>
      </p:sp>
      <p:sp>
        <p:nvSpPr>
          <p:cNvPr id="44" name="TextBox 43"/>
          <p:cNvSpPr txBox="1"/>
          <p:nvPr/>
        </p:nvSpPr>
        <p:spPr>
          <a:xfrm>
            <a:off x="2561851" y="2925446"/>
            <a:ext cx="2382383" cy="369332"/>
          </a:xfrm>
          <a:prstGeom prst="rect">
            <a:avLst/>
          </a:prstGeom>
          <a:noFill/>
        </p:spPr>
        <p:txBody>
          <a:bodyPr wrap="none" rtlCol="0">
            <a:spAutoFit/>
          </a:bodyPr>
          <a:lstStyle/>
          <a:p>
            <a:r>
              <a:rPr lang="en-US" b="1" dirty="0" smtClean="0">
                <a:latin typeface="Roboto" charset="0"/>
                <a:ea typeface="Roboto" charset="0"/>
                <a:cs typeface="Roboto" charset="0"/>
              </a:rPr>
              <a:t>All </a:t>
            </a:r>
            <a:r>
              <a:rPr lang="en-US" dirty="0" smtClean="0"/>
              <a:t>the values of a </a:t>
            </a:r>
            <a:r>
              <a:rPr lang="en-US" u="sng" dirty="0" smtClean="0"/>
              <a:t>key</a:t>
            </a:r>
            <a:endParaRPr lang="en-US" u="sng" dirty="0"/>
          </a:p>
        </p:txBody>
      </p:sp>
      <p:sp>
        <p:nvSpPr>
          <p:cNvPr id="45" name="TextBox 44"/>
          <p:cNvSpPr txBox="1"/>
          <p:nvPr/>
        </p:nvSpPr>
        <p:spPr>
          <a:xfrm>
            <a:off x="2561851" y="4128424"/>
            <a:ext cx="2262158" cy="369332"/>
          </a:xfrm>
          <a:prstGeom prst="rect">
            <a:avLst/>
          </a:prstGeom>
          <a:noFill/>
        </p:spPr>
        <p:txBody>
          <a:bodyPr wrap="none" rtlCol="0">
            <a:spAutoFit/>
          </a:bodyPr>
          <a:lstStyle/>
          <a:p>
            <a:r>
              <a:rPr lang="en-US" b="1" dirty="0" smtClean="0">
                <a:latin typeface="Roboto" charset="0"/>
                <a:ea typeface="Roboto" charset="0"/>
                <a:cs typeface="Roboto" charset="0"/>
              </a:rPr>
              <a:t>Latest </a:t>
            </a:r>
            <a:r>
              <a:rPr lang="en-US" dirty="0" smtClean="0"/>
              <a:t>value of a </a:t>
            </a:r>
            <a:r>
              <a:rPr lang="en-US" u="sng" dirty="0" smtClean="0"/>
              <a:t>key</a:t>
            </a:r>
            <a:endParaRPr lang="en-US" u="sng" dirty="0"/>
          </a:p>
        </p:txBody>
      </p:sp>
      <p:cxnSp>
        <p:nvCxnSpPr>
          <p:cNvPr id="47" name="Straight Connector 46"/>
          <p:cNvCxnSpPr/>
          <p:nvPr/>
        </p:nvCxnSpPr>
        <p:spPr>
          <a:xfrm>
            <a:off x="174741" y="2384680"/>
            <a:ext cx="1171246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91893" y="2925446"/>
            <a:ext cx="1514676" cy="400110"/>
          </a:xfrm>
          <a:prstGeom prst="rect">
            <a:avLst/>
          </a:prstGeom>
          <a:solidFill>
            <a:srgbClr val="92D050"/>
          </a:solidFill>
        </p:spPr>
        <p:txBody>
          <a:bodyPr wrap="square" rtlCol="0">
            <a:spAutoFit/>
          </a:bodyPr>
          <a:lstStyle/>
          <a:p>
            <a:pPr algn="ctr"/>
            <a:r>
              <a:rPr lang="en-US" sz="2000" dirty="0" smtClean="0">
                <a:solidFill>
                  <a:schemeClr val="bg1"/>
                </a:solidFill>
                <a:latin typeface="Arial"/>
                <a:cs typeface="Arial"/>
              </a:rPr>
              <a:t>KStream</a:t>
            </a:r>
            <a:endParaRPr lang="en-US" sz="2000" dirty="0">
              <a:solidFill>
                <a:schemeClr val="bg1"/>
              </a:solidFill>
              <a:latin typeface="Arial"/>
              <a:cs typeface="Arial"/>
            </a:endParaRPr>
          </a:p>
        </p:txBody>
      </p:sp>
      <p:sp>
        <p:nvSpPr>
          <p:cNvPr id="20" name="TextBox 19"/>
          <p:cNvSpPr txBox="1"/>
          <p:nvPr/>
        </p:nvSpPr>
        <p:spPr>
          <a:xfrm>
            <a:off x="5591893" y="4128424"/>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sp>
        <p:nvSpPr>
          <p:cNvPr id="23" name="TextBox 22"/>
          <p:cNvSpPr txBox="1"/>
          <p:nvPr/>
        </p:nvSpPr>
        <p:spPr>
          <a:xfrm>
            <a:off x="5443198" y="1655722"/>
            <a:ext cx="2127505" cy="646331"/>
          </a:xfrm>
          <a:prstGeom prst="rect">
            <a:avLst/>
          </a:prstGeom>
          <a:noFill/>
        </p:spPr>
        <p:txBody>
          <a:bodyPr wrap="none" rtlCol="0">
            <a:spAutoFit/>
          </a:bodyPr>
          <a:lstStyle/>
          <a:p>
            <a:r>
              <a:rPr lang="en-US" dirty="0" smtClean="0"/>
              <a:t>then you’d read the</a:t>
            </a:r>
            <a:br>
              <a:rPr lang="en-US" dirty="0" smtClean="0"/>
            </a:br>
            <a:r>
              <a:rPr lang="en-US" dirty="0" smtClean="0"/>
              <a:t>Kafka topic into a</a:t>
            </a:r>
            <a:endParaRPr lang="en-US" dirty="0"/>
          </a:p>
        </p:txBody>
      </p:sp>
      <p:sp>
        <p:nvSpPr>
          <p:cNvPr id="28" name="TextBox 27"/>
          <p:cNvSpPr txBox="1"/>
          <p:nvPr/>
        </p:nvSpPr>
        <p:spPr>
          <a:xfrm>
            <a:off x="178908" y="1657324"/>
            <a:ext cx="1058303" cy="369332"/>
          </a:xfrm>
          <a:prstGeom prst="rect">
            <a:avLst/>
          </a:prstGeom>
          <a:noFill/>
        </p:spPr>
        <p:txBody>
          <a:bodyPr wrap="none" rtlCol="0">
            <a:spAutoFit/>
          </a:bodyPr>
          <a:lstStyle/>
          <a:p>
            <a:r>
              <a:rPr lang="en-US" dirty="0" smtClean="0"/>
              <a:t>Example</a:t>
            </a:r>
            <a:endParaRPr lang="en-US" dirty="0"/>
          </a:p>
        </p:txBody>
      </p:sp>
      <p:sp>
        <p:nvSpPr>
          <p:cNvPr id="29" name="TextBox 28"/>
          <p:cNvSpPr txBox="1"/>
          <p:nvPr/>
        </p:nvSpPr>
        <p:spPr>
          <a:xfrm>
            <a:off x="178908" y="2925446"/>
            <a:ext cx="2076209" cy="646331"/>
          </a:xfrm>
          <a:prstGeom prst="rect">
            <a:avLst/>
          </a:prstGeom>
          <a:noFill/>
        </p:spPr>
        <p:txBody>
          <a:bodyPr wrap="none" rtlCol="0">
            <a:spAutoFit/>
          </a:bodyPr>
          <a:lstStyle/>
          <a:p>
            <a:r>
              <a:rPr lang="en-US" b="1" dirty="0" smtClean="0">
                <a:latin typeface="Roboto" charset="0"/>
                <a:ea typeface="Roboto" charset="0"/>
                <a:cs typeface="Roboto" charset="0"/>
              </a:rPr>
              <a:t>All</a:t>
            </a:r>
            <a:r>
              <a:rPr lang="en-US" b="1" dirty="0" smtClean="0"/>
              <a:t> </a:t>
            </a:r>
            <a:r>
              <a:rPr lang="en-US" dirty="0" smtClean="0"/>
              <a:t>the places </a:t>
            </a:r>
            <a:r>
              <a:rPr lang="en-US" u="sng" dirty="0" smtClean="0"/>
              <a:t>Alice</a:t>
            </a:r>
            <a:r>
              <a:rPr lang="en-US" dirty="0" smtClean="0"/>
              <a:t/>
            </a:r>
            <a:br>
              <a:rPr lang="en-US" dirty="0" smtClean="0"/>
            </a:br>
            <a:r>
              <a:rPr lang="en-US" dirty="0" smtClean="0"/>
              <a:t>has ever been to</a:t>
            </a:r>
            <a:endParaRPr lang="en-US" dirty="0"/>
          </a:p>
        </p:txBody>
      </p:sp>
      <p:sp>
        <p:nvSpPr>
          <p:cNvPr id="30" name="TextBox 29"/>
          <p:cNvSpPr txBox="1"/>
          <p:nvPr/>
        </p:nvSpPr>
        <p:spPr>
          <a:xfrm>
            <a:off x="178908" y="4128424"/>
            <a:ext cx="1380506" cy="646331"/>
          </a:xfrm>
          <a:prstGeom prst="rect">
            <a:avLst/>
          </a:prstGeom>
          <a:noFill/>
        </p:spPr>
        <p:txBody>
          <a:bodyPr wrap="none" rtlCol="0">
            <a:spAutoFit/>
          </a:bodyPr>
          <a:lstStyle/>
          <a:p>
            <a:r>
              <a:rPr lang="en-US" dirty="0" smtClean="0"/>
              <a:t>Where </a:t>
            </a:r>
            <a:r>
              <a:rPr lang="en-US" u="sng" dirty="0" smtClean="0"/>
              <a:t>Alice</a:t>
            </a:r>
            <a:r>
              <a:rPr lang="en-US" dirty="0" smtClean="0"/>
              <a:t/>
            </a:r>
            <a:br>
              <a:rPr lang="en-US" dirty="0" smtClean="0"/>
            </a:br>
            <a:r>
              <a:rPr lang="en-US" dirty="0" smtClean="0"/>
              <a:t>is </a:t>
            </a:r>
            <a:r>
              <a:rPr lang="en-US" b="1" dirty="0" smtClean="0">
                <a:latin typeface="Roboto" charset="0"/>
                <a:ea typeface="Roboto" charset="0"/>
                <a:cs typeface="Roboto" charset="0"/>
              </a:rPr>
              <a:t>right now</a:t>
            </a:r>
            <a:endParaRPr lang="en-US" dirty="0">
              <a:latin typeface="Roboto" charset="0"/>
              <a:ea typeface="Roboto" charset="0"/>
              <a:cs typeface="Roboto"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266" y="1012155"/>
            <a:ext cx="473329" cy="601752"/>
          </a:xfrm>
          <a:prstGeom prst="rect">
            <a:avLst/>
          </a:prstGeom>
        </p:spPr>
      </p:pic>
      <p:sp>
        <p:nvSpPr>
          <p:cNvPr id="17" name="TextBox 16"/>
          <p:cNvSpPr txBox="1"/>
          <p:nvPr/>
        </p:nvSpPr>
        <p:spPr>
          <a:xfrm>
            <a:off x="10192485" y="1655721"/>
            <a:ext cx="1730561" cy="646331"/>
          </a:xfrm>
          <a:prstGeom prst="rect">
            <a:avLst/>
          </a:prstGeom>
          <a:noFill/>
        </p:spPr>
        <p:txBody>
          <a:bodyPr wrap="square" rtlCol="0">
            <a:spAutoFit/>
          </a:bodyPr>
          <a:lstStyle/>
          <a:p>
            <a:r>
              <a:rPr lang="en-US" dirty="0"/>
              <a:t>w</a:t>
            </a:r>
            <a:r>
              <a:rPr lang="en-US" dirty="0" smtClean="0"/>
              <a:t>ith messages</a:t>
            </a:r>
            <a:br>
              <a:rPr lang="en-US" dirty="0" smtClean="0"/>
            </a:br>
            <a:r>
              <a:rPr lang="en-US" dirty="0" smtClean="0"/>
              <a:t>interpreted as</a:t>
            </a:r>
            <a:endParaRPr lang="en-US" dirty="0"/>
          </a:p>
        </p:txBody>
      </p:sp>
      <p:sp>
        <p:nvSpPr>
          <p:cNvPr id="21" name="TextBox 20"/>
          <p:cNvSpPr txBox="1"/>
          <p:nvPr/>
        </p:nvSpPr>
        <p:spPr>
          <a:xfrm>
            <a:off x="10287059" y="2922857"/>
            <a:ext cx="1096775" cy="646331"/>
          </a:xfrm>
          <a:prstGeom prst="rect">
            <a:avLst/>
          </a:prstGeom>
          <a:noFill/>
        </p:spPr>
        <p:txBody>
          <a:bodyPr wrap="none" rtlCol="0">
            <a:spAutoFit/>
          </a:bodyPr>
          <a:lstStyle/>
          <a:p>
            <a:r>
              <a:rPr lang="en-US" dirty="0" smtClean="0"/>
              <a:t>INSERT</a:t>
            </a:r>
            <a:br>
              <a:rPr lang="en-US" dirty="0" smtClean="0"/>
            </a:br>
            <a:r>
              <a:rPr lang="en-US" dirty="0" smtClean="0"/>
              <a:t>(append)</a:t>
            </a:r>
            <a:endParaRPr lang="en-US" dirty="0"/>
          </a:p>
        </p:txBody>
      </p:sp>
      <p:sp>
        <p:nvSpPr>
          <p:cNvPr id="22" name="TextBox 21"/>
          <p:cNvSpPr txBox="1"/>
          <p:nvPr/>
        </p:nvSpPr>
        <p:spPr>
          <a:xfrm>
            <a:off x="10287059" y="4159202"/>
            <a:ext cx="1189749" cy="923330"/>
          </a:xfrm>
          <a:prstGeom prst="rect">
            <a:avLst/>
          </a:prstGeom>
          <a:noFill/>
        </p:spPr>
        <p:txBody>
          <a:bodyPr wrap="none" rtlCol="0">
            <a:spAutoFit/>
          </a:bodyPr>
          <a:lstStyle/>
          <a:p>
            <a:r>
              <a:rPr lang="en-US" dirty="0" smtClean="0"/>
              <a:t>UPSERT</a:t>
            </a:r>
            <a:br>
              <a:rPr lang="en-US" dirty="0" smtClean="0"/>
            </a:br>
            <a:r>
              <a:rPr lang="en-US" dirty="0" smtClean="0"/>
              <a:t>(overwrite</a:t>
            </a:r>
            <a:br>
              <a:rPr lang="en-US" dirty="0" smtClean="0"/>
            </a:br>
            <a:r>
              <a:rPr lang="en-US" dirty="0" smtClean="0"/>
              <a:t>  existing)</a:t>
            </a:r>
            <a:endParaRPr lang="en-US" dirty="0"/>
          </a:p>
        </p:txBody>
      </p:sp>
    </p:spTree>
    <p:extLst>
      <p:ext uri="{BB962C8B-B14F-4D97-AF65-F5344CB8AC3E}">
        <p14:creationId xmlns:p14="http://schemas.microsoft.com/office/powerpoint/2010/main" val="128750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data, but different use cases require different interpretations</a:t>
            </a:r>
            <a:endParaRPr lang="en-US" dirty="0"/>
          </a:p>
        </p:txBody>
      </p:sp>
      <p:pic>
        <p:nvPicPr>
          <p:cNvPr id="1026"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7" y="2183197"/>
            <a:ext cx="5421136" cy="30177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00503" y="1148821"/>
            <a:ext cx="4333238" cy="923330"/>
          </a:xfrm>
          <a:prstGeom prst="rect">
            <a:avLst/>
          </a:prstGeom>
          <a:noFill/>
        </p:spPr>
        <p:txBody>
          <a:bodyPr wrap="none" rtlCol="0">
            <a:spAutoFit/>
          </a:bodyPr>
          <a:lstStyle/>
          <a:p>
            <a:pPr algn="ctr"/>
            <a:r>
              <a:rPr lang="en-US" dirty="0" smtClean="0"/>
              <a:t/>
            </a:r>
            <a:br>
              <a:rPr lang="en-US" dirty="0" smtClean="0"/>
            </a:br>
            <a:r>
              <a:rPr lang="en-US" dirty="0" smtClean="0"/>
              <a:t>“Alice has been to SFO, NYC, Rio, Sydney,</a:t>
            </a:r>
            <a:br>
              <a:rPr lang="en-US" dirty="0" smtClean="0"/>
            </a:br>
            <a:r>
              <a:rPr lang="en-US" dirty="0" smtClean="0"/>
              <a:t>Beijing, Paris, and finally Berlin.”</a:t>
            </a:r>
            <a:endParaRPr lang="en-US" dirty="0"/>
          </a:p>
        </p:txBody>
      </p:sp>
      <p:sp>
        <p:nvSpPr>
          <p:cNvPr id="34" name="TextBox 33"/>
          <p:cNvSpPr txBox="1"/>
          <p:nvPr/>
        </p:nvSpPr>
        <p:spPr>
          <a:xfrm>
            <a:off x="7412370" y="1148821"/>
            <a:ext cx="3528530" cy="923330"/>
          </a:xfrm>
          <a:prstGeom prst="rect">
            <a:avLst/>
          </a:prstGeom>
          <a:noFill/>
        </p:spPr>
        <p:txBody>
          <a:bodyPr wrap="none" rtlCol="0">
            <a:spAutoFit/>
          </a:bodyPr>
          <a:lstStyle/>
          <a:p>
            <a:pPr algn="ctr"/>
            <a:endParaRPr lang="en-US" dirty="0" smtClean="0"/>
          </a:p>
          <a:p>
            <a:pPr algn="ctr"/>
            <a:r>
              <a:rPr lang="en-US" dirty="0" smtClean="0"/>
              <a:t>“Alice is in </a:t>
            </a:r>
            <a:r>
              <a:rPr lang="en-US" strike="sngStrike" dirty="0"/>
              <a:t>SFO</a:t>
            </a:r>
            <a:r>
              <a:rPr lang="en-US" dirty="0"/>
              <a:t>, </a:t>
            </a:r>
            <a:r>
              <a:rPr lang="en-US" strike="sngStrike" dirty="0"/>
              <a:t>NYC</a:t>
            </a:r>
            <a:r>
              <a:rPr lang="en-US" dirty="0"/>
              <a:t>, </a:t>
            </a:r>
            <a:r>
              <a:rPr lang="en-US" strike="sngStrike" dirty="0"/>
              <a:t>Rio</a:t>
            </a:r>
            <a:r>
              <a:rPr lang="en-US" dirty="0"/>
              <a:t>, </a:t>
            </a:r>
            <a:r>
              <a:rPr lang="en-US" strike="sngStrike" dirty="0"/>
              <a:t>Sydney</a:t>
            </a:r>
            <a:r>
              <a:rPr lang="en-US" dirty="0"/>
              <a:t>,</a:t>
            </a:r>
            <a:br>
              <a:rPr lang="en-US" dirty="0"/>
            </a:br>
            <a:r>
              <a:rPr lang="en-US" strike="sngStrike" dirty="0"/>
              <a:t>Beijing</a:t>
            </a:r>
            <a:r>
              <a:rPr lang="en-US" dirty="0"/>
              <a:t>, </a:t>
            </a:r>
            <a:r>
              <a:rPr lang="en-US" strike="sngStrike" dirty="0" smtClean="0"/>
              <a:t>Paris,</a:t>
            </a:r>
            <a:r>
              <a:rPr lang="en-US" dirty="0" smtClean="0"/>
              <a:t> Berlin</a:t>
            </a:r>
            <a:r>
              <a:rPr lang="en-US" b="1" dirty="0" smtClean="0"/>
              <a:t> </a:t>
            </a:r>
            <a:r>
              <a:rPr lang="en-US" dirty="0" smtClean="0"/>
              <a:t>right now.”</a:t>
            </a:r>
            <a:endParaRPr lang="en-US" dirty="0"/>
          </a:p>
        </p:txBody>
      </p:sp>
      <p:sp>
        <p:nvSpPr>
          <p:cNvPr id="27" name="Rectangle 26"/>
          <p:cNvSpPr/>
          <p:nvPr/>
        </p:nvSpPr>
        <p:spPr>
          <a:xfrm>
            <a:off x="1161842" y="2804217"/>
            <a:ext cx="324128" cy="369332"/>
          </a:xfrm>
          <a:prstGeom prst="rect">
            <a:avLst/>
          </a:prstGeom>
        </p:spPr>
        <p:txBody>
          <a:bodyPr wrap="none">
            <a:spAutoFit/>
          </a:bodyPr>
          <a:lstStyle/>
          <a:p>
            <a:r>
              <a:rPr lang="en-US" dirty="0">
                <a:solidFill>
                  <a:srgbClr val="FF0000"/>
                </a:solidFill>
              </a:rPr>
              <a:t>⚑</a:t>
            </a:r>
          </a:p>
        </p:txBody>
      </p:sp>
      <p:sp>
        <p:nvSpPr>
          <p:cNvPr id="32" name="Rectangle 31"/>
          <p:cNvSpPr/>
          <p:nvPr/>
        </p:nvSpPr>
        <p:spPr>
          <a:xfrm>
            <a:off x="1854220" y="2722384"/>
            <a:ext cx="324128" cy="369332"/>
          </a:xfrm>
          <a:prstGeom prst="rect">
            <a:avLst/>
          </a:prstGeom>
        </p:spPr>
        <p:txBody>
          <a:bodyPr wrap="none">
            <a:spAutoFit/>
          </a:bodyPr>
          <a:lstStyle/>
          <a:p>
            <a:r>
              <a:rPr lang="en-US" dirty="0">
                <a:solidFill>
                  <a:srgbClr val="FF0000"/>
                </a:solidFill>
              </a:rPr>
              <a:t>⚑</a:t>
            </a:r>
          </a:p>
        </p:txBody>
      </p:sp>
      <p:sp>
        <p:nvSpPr>
          <p:cNvPr id="35" name="Rectangle 34"/>
          <p:cNvSpPr/>
          <p:nvPr/>
        </p:nvSpPr>
        <p:spPr>
          <a:xfrm>
            <a:off x="3060231" y="2598551"/>
            <a:ext cx="324128" cy="369332"/>
          </a:xfrm>
          <a:prstGeom prst="rect">
            <a:avLst/>
          </a:prstGeom>
        </p:spPr>
        <p:txBody>
          <a:bodyPr wrap="none">
            <a:spAutoFit/>
          </a:bodyPr>
          <a:lstStyle/>
          <a:p>
            <a:r>
              <a:rPr lang="en-US" dirty="0">
                <a:solidFill>
                  <a:srgbClr val="FF0000"/>
                </a:solidFill>
              </a:rPr>
              <a:t>⚑</a:t>
            </a:r>
          </a:p>
        </p:txBody>
      </p:sp>
      <p:sp>
        <p:nvSpPr>
          <p:cNvPr id="36" name="Rectangle 35"/>
          <p:cNvSpPr/>
          <p:nvPr/>
        </p:nvSpPr>
        <p:spPr>
          <a:xfrm>
            <a:off x="3222295" y="2537718"/>
            <a:ext cx="324128" cy="369332"/>
          </a:xfrm>
          <a:prstGeom prst="rect">
            <a:avLst/>
          </a:prstGeom>
        </p:spPr>
        <p:txBody>
          <a:bodyPr wrap="none">
            <a:spAutoFit/>
          </a:bodyPr>
          <a:lstStyle/>
          <a:p>
            <a:r>
              <a:rPr lang="en-US" dirty="0">
                <a:solidFill>
                  <a:srgbClr val="FF0000"/>
                </a:solidFill>
              </a:rPr>
              <a:t>⚑</a:t>
            </a:r>
          </a:p>
        </p:txBody>
      </p:sp>
      <p:sp>
        <p:nvSpPr>
          <p:cNvPr id="37" name="Rectangle 36"/>
          <p:cNvSpPr/>
          <p:nvPr/>
        </p:nvSpPr>
        <p:spPr>
          <a:xfrm>
            <a:off x="2262314" y="3863167"/>
            <a:ext cx="324128" cy="369332"/>
          </a:xfrm>
          <a:prstGeom prst="rect">
            <a:avLst/>
          </a:prstGeom>
        </p:spPr>
        <p:txBody>
          <a:bodyPr wrap="none">
            <a:spAutoFit/>
          </a:bodyPr>
          <a:lstStyle/>
          <a:p>
            <a:r>
              <a:rPr lang="en-US" dirty="0">
                <a:solidFill>
                  <a:srgbClr val="FF0000"/>
                </a:solidFill>
              </a:rPr>
              <a:t>⚑</a:t>
            </a:r>
          </a:p>
        </p:txBody>
      </p:sp>
      <p:sp>
        <p:nvSpPr>
          <p:cNvPr id="38" name="Rectangle 37"/>
          <p:cNvSpPr/>
          <p:nvPr/>
        </p:nvSpPr>
        <p:spPr>
          <a:xfrm>
            <a:off x="5216743" y="4068077"/>
            <a:ext cx="324128" cy="369332"/>
          </a:xfrm>
          <a:prstGeom prst="rect">
            <a:avLst/>
          </a:prstGeom>
        </p:spPr>
        <p:txBody>
          <a:bodyPr wrap="none">
            <a:spAutoFit/>
          </a:bodyPr>
          <a:lstStyle/>
          <a:p>
            <a:r>
              <a:rPr lang="en-US" dirty="0">
                <a:solidFill>
                  <a:srgbClr val="FF0000"/>
                </a:solidFill>
              </a:rPr>
              <a:t>⚑</a:t>
            </a:r>
          </a:p>
        </p:txBody>
      </p:sp>
      <p:sp>
        <p:nvSpPr>
          <p:cNvPr id="40" name="Rectangle 39"/>
          <p:cNvSpPr/>
          <p:nvPr/>
        </p:nvSpPr>
        <p:spPr>
          <a:xfrm>
            <a:off x="4613535" y="2775369"/>
            <a:ext cx="324128" cy="369332"/>
          </a:xfrm>
          <a:prstGeom prst="rect">
            <a:avLst/>
          </a:prstGeom>
        </p:spPr>
        <p:txBody>
          <a:bodyPr wrap="none">
            <a:spAutoFit/>
          </a:bodyPr>
          <a:lstStyle/>
          <a:p>
            <a:r>
              <a:rPr lang="en-US" dirty="0">
                <a:solidFill>
                  <a:srgbClr val="FF0000"/>
                </a:solidFill>
              </a:rPr>
              <a:t>⚑</a:t>
            </a:r>
          </a:p>
        </p:txBody>
      </p:sp>
      <p:pic>
        <p:nvPicPr>
          <p:cNvPr id="48"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924" y="2183197"/>
            <a:ext cx="5421136" cy="301778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7111789" y="2804217"/>
            <a:ext cx="324128" cy="369332"/>
          </a:xfrm>
          <a:prstGeom prst="rect">
            <a:avLst/>
          </a:prstGeom>
        </p:spPr>
        <p:txBody>
          <a:bodyPr wrap="none">
            <a:spAutoFit/>
          </a:bodyPr>
          <a:lstStyle/>
          <a:p>
            <a:r>
              <a:rPr lang="en-US" dirty="0"/>
              <a:t>⚑</a:t>
            </a:r>
          </a:p>
        </p:txBody>
      </p:sp>
      <p:sp>
        <p:nvSpPr>
          <p:cNvPr id="50" name="Rectangle 49"/>
          <p:cNvSpPr/>
          <p:nvPr/>
        </p:nvSpPr>
        <p:spPr>
          <a:xfrm>
            <a:off x="7804167" y="2722384"/>
            <a:ext cx="324128" cy="369332"/>
          </a:xfrm>
          <a:prstGeom prst="rect">
            <a:avLst/>
          </a:prstGeom>
        </p:spPr>
        <p:txBody>
          <a:bodyPr wrap="none">
            <a:spAutoFit/>
          </a:bodyPr>
          <a:lstStyle/>
          <a:p>
            <a:r>
              <a:rPr lang="en-US" dirty="0"/>
              <a:t>⚑</a:t>
            </a:r>
          </a:p>
        </p:txBody>
      </p:sp>
      <p:sp>
        <p:nvSpPr>
          <p:cNvPr id="51" name="Rectangle 50"/>
          <p:cNvSpPr/>
          <p:nvPr/>
        </p:nvSpPr>
        <p:spPr>
          <a:xfrm>
            <a:off x="9010178" y="2598551"/>
            <a:ext cx="324128" cy="369332"/>
          </a:xfrm>
          <a:prstGeom prst="rect">
            <a:avLst/>
          </a:prstGeom>
        </p:spPr>
        <p:txBody>
          <a:bodyPr wrap="none">
            <a:spAutoFit/>
          </a:bodyPr>
          <a:lstStyle/>
          <a:p>
            <a:r>
              <a:rPr lang="en-US" dirty="0"/>
              <a:t>⚑</a:t>
            </a:r>
          </a:p>
        </p:txBody>
      </p:sp>
      <p:sp>
        <p:nvSpPr>
          <p:cNvPr id="52" name="Rectangle 51"/>
          <p:cNvSpPr/>
          <p:nvPr/>
        </p:nvSpPr>
        <p:spPr>
          <a:xfrm>
            <a:off x="9172242" y="2537718"/>
            <a:ext cx="324128" cy="369332"/>
          </a:xfrm>
          <a:prstGeom prst="rect">
            <a:avLst/>
          </a:prstGeom>
        </p:spPr>
        <p:txBody>
          <a:bodyPr wrap="none">
            <a:spAutoFit/>
          </a:bodyPr>
          <a:lstStyle/>
          <a:p>
            <a:r>
              <a:rPr lang="en-US" dirty="0">
                <a:solidFill>
                  <a:srgbClr val="FF0000"/>
                </a:solidFill>
              </a:rPr>
              <a:t>⚑</a:t>
            </a:r>
          </a:p>
        </p:txBody>
      </p:sp>
      <p:sp>
        <p:nvSpPr>
          <p:cNvPr id="53" name="Rectangle 52"/>
          <p:cNvSpPr/>
          <p:nvPr/>
        </p:nvSpPr>
        <p:spPr>
          <a:xfrm>
            <a:off x="8212261" y="3863167"/>
            <a:ext cx="324128" cy="369332"/>
          </a:xfrm>
          <a:prstGeom prst="rect">
            <a:avLst/>
          </a:prstGeom>
        </p:spPr>
        <p:txBody>
          <a:bodyPr wrap="none">
            <a:spAutoFit/>
          </a:bodyPr>
          <a:lstStyle/>
          <a:p>
            <a:r>
              <a:rPr lang="en-US" dirty="0"/>
              <a:t>⚑</a:t>
            </a:r>
          </a:p>
        </p:txBody>
      </p:sp>
      <p:sp>
        <p:nvSpPr>
          <p:cNvPr id="54" name="Rectangle 53"/>
          <p:cNvSpPr/>
          <p:nvPr/>
        </p:nvSpPr>
        <p:spPr>
          <a:xfrm>
            <a:off x="11166690" y="4068077"/>
            <a:ext cx="324128" cy="369332"/>
          </a:xfrm>
          <a:prstGeom prst="rect">
            <a:avLst/>
          </a:prstGeom>
        </p:spPr>
        <p:txBody>
          <a:bodyPr wrap="none">
            <a:spAutoFit/>
          </a:bodyPr>
          <a:lstStyle/>
          <a:p>
            <a:r>
              <a:rPr lang="en-US" dirty="0"/>
              <a:t>⚑</a:t>
            </a:r>
          </a:p>
        </p:txBody>
      </p:sp>
      <p:sp>
        <p:nvSpPr>
          <p:cNvPr id="55" name="Rectangle 54"/>
          <p:cNvSpPr/>
          <p:nvPr/>
        </p:nvSpPr>
        <p:spPr>
          <a:xfrm>
            <a:off x="10563482" y="2775369"/>
            <a:ext cx="324128" cy="369332"/>
          </a:xfrm>
          <a:prstGeom prst="rect">
            <a:avLst/>
          </a:prstGeom>
        </p:spPr>
        <p:txBody>
          <a:bodyPr wrap="none">
            <a:spAutoFit/>
          </a:bodyPr>
          <a:lstStyle/>
          <a:p>
            <a:r>
              <a:rPr lang="en-US" dirty="0"/>
              <a:t>⚑</a:t>
            </a:r>
          </a:p>
        </p:txBody>
      </p:sp>
      <p:sp>
        <p:nvSpPr>
          <p:cNvPr id="22" name="TextBox 21"/>
          <p:cNvSpPr txBox="1"/>
          <p:nvPr/>
        </p:nvSpPr>
        <p:spPr>
          <a:xfrm>
            <a:off x="1043503" y="995354"/>
            <a:ext cx="4458084" cy="400110"/>
          </a:xfrm>
          <a:prstGeom prst="rect">
            <a:avLst/>
          </a:prstGeom>
          <a:solidFill>
            <a:srgbClr val="92D050"/>
          </a:solidFill>
        </p:spPr>
        <p:txBody>
          <a:bodyPr wrap="square" rtlCol="0">
            <a:spAutoFit/>
          </a:bodyPr>
          <a:lstStyle/>
          <a:p>
            <a:r>
              <a:rPr lang="en-US" sz="2000" dirty="0" smtClean="0">
                <a:solidFill>
                  <a:schemeClr val="bg1"/>
                </a:solidFill>
                <a:latin typeface="Arial"/>
                <a:cs typeface="Arial"/>
              </a:rPr>
              <a:t>Use case 1: Frequent traveler status?</a:t>
            </a:r>
            <a:endParaRPr lang="en-US" sz="2000" dirty="0">
              <a:solidFill>
                <a:schemeClr val="bg1"/>
              </a:solidFill>
              <a:latin typeface="Arial"/>
              <a:cs typeface="Arial"/>
            </a:endParaRPr>
          </a:p>
        </p:txBody>
      </p:sp>
      <p:sp>
        <p:nvSpPr>
          <p:cNvPr id="24" name="TextBox 23"/>
          <p:cNvSpPr txBox="1"/>
          <p:nvPr/>
        </p:nvSpPr>
        <p:spPr>
          <a:xfrm>
            <a:off x="7032735" y="1003094"/>
            <a:ext cx="4458083" cy="400110"/>
          </a:xfrm>
          <a:prstGeom prst="rect">
            <a:avLst/>
          </a:prstGeom>
          <a:solidFill>
            <a:schemeClr val="accent4"/>
          </a:solidFill>
        </p:spPr>
        <p:txBody>
          <a:bodyPr wrap="square" rtlCol="0">
            <a:spAutoFit/>
          </a:bodyPr>
          <a:lstStyle/>
          <a:p>
            <a:r>
              <a:rPr lang="en-US" sz="2000" smtClean="0">
                <a:solidFill>
                  <a:schemeClr val="bg1"/>
                </a:solidFill>
                <a:latin typeface="Arial"/>
                <a:cs typeface="Arial"/>
              </a:rPr>
              <a:t>Use case 2: Current location?</a:t>
            </a:r>
            <a:endParaRPr lang="en-US" sz="2000" dirty="0">
              <a:solidFill>
                <a:schemeClr val="bg1"/>
              </a:solidFill>
              <a:latin typeface="Arial"/>
              <a:cs typeface="Arial"/>
            </a:endParaRPr>
          </a:p>
        </p:txBody>
      </p:sp>
      <p:sp>
        <p:nvSpPr>
          <p:cNvPr id="23" name="TextBox 22"/>
          <p:cNvSpPr txBox="1"/>
          <p:nvPr/>
        </p:nvSpPr>
        <p:spPr>
          <a:xfrm>
            <a:off x="2808609" y="5482756"/>
            <a:ext cx="1514676" cy="400110"/>
          </a:xfrm>
          <a:prstGeom prst="rect">
            <a:avLst/>
          </a:prstGeom>
          <a:solidFill>
            <a:srgbClr val="92D050"/>
          </a:solidFill>
        </p:spPr>
        <p:txBody>
          <a:bodyPr wrap="square" rtlCol="0">
            <a:spAutoFit/>
          </a:bodyPr>
          <a:lstStyle/>
          <a:p>
            <a:pPr algn="ctr"/>
            <a:r>
              <a:rPr lang="en-US" sz="2000" dirty="0" smtClean="0">
                <a:solidFill>
                  <a:schemeClr val="bg1"/>
                </a:solidFill>
                <a:latin typeface="Arial"/>
                <a:cs typeface="Arial"/>
              </a:rPr>
              <a:t>KStream</a:t>
            </a:r>
            <a:endParaRPr lang="en-US" sz="2000" dirty="0">
              <a:solidFill>
                <a:schemeClr val="bg1"/>
              </a:solidFill>
              <a:latin typeface="Arial"/>
              <a:cs typeface="Arial"/>
            </a:endParaRPr>
          </a:p>
        </p:txBody>
      </p:sp>
      <p:sp>
        <p:nvSpPr>
          <p:cNvPr id="25" name="TextBox 24"/>
          <p:cNvSpPr txBox="1"/>
          <p:nvPr/>
        </p:nvSpPr>
        <p:spPr>
          <a:xfrm>
            <a:off x="9019798" y="5465394"/>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007" y="5383476"/>
            <a:ext cx="473329" cy="601752"/>
          </a:xfrm>
          <a:prstGeom prst="rect">
            <a:avLst/>
          </a:prstGeom>
        </p:spPr>
      </p:pic>
      <p:cxnSp>
        <p:nvCxnSpPr>
          <p:cNvPr id="28" name="Straight Arrow Connector 27"/>
          <p:cNvCxnSpPr/>
          <p:nvPr/>
        </p:nvCxnSpPr>
        <p:spPr>
          <a:xfrm flipV="1">
            <a:off x="2256336" y="5682811"/>
            <a:ext cx="552273" cy="15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4196" y="5366033"/>
            <a:ext cx="473329" cy="601752"/>
          </a:xfrm>
          <a:prstGeom prst="rect">
            <a:avLst/>
          </a:prstGeom>
        </p:spPr>
      </p:pic>
      <p:cxnSp>
        <p:nvCxnSpPr>
          <p:cNvPr id="30" name="Straight Arrow Connector 29"/>
          <p:cNvCxnSpPr/>
          <p:nvPr/>
        </p:nvCxnSpPr>
        <p:spPr>
          <a:xfrm flipV="1">
            <a:off x="8467525" y="5665449"/>
            <a:ext cx="552273" cy="14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516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example: continuously compute current users per geo-region</a:t>
            </a:r>
          </a:p>
        </p:txBody>
      </p:sp>
      <p:pic>
        <p:nvPicPr>
          <p:cNvPr id="1026"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99" y="1745247"/>
            <a:ext cx="4985131" cy="2775073"/>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1155715"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32" name="Oval 31"/>
          <p:cNvSpPr/>
          <p:nvPr/>
        </p:nvSpPr>
        <p:spPr>
          <a:xfrm>
            <a:off x="1774840" y="32036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35" name="Oval 34"/>
          <p:cNvSpPr/>
          <p:nvPr/>
        </p:nvSpPr>
        <p:spPr>
          <a:xfrm>
            <a:off x="2774965" y="2106440"/>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a:t>
            </a:r>
            <a:endParaRPr lang="en-US" sz="1400" dirty="0"/>
          </a:p>
        </p:txBody>
      </p:sp>
      <p:sp>
        <p:nvSpPr>
          <p:cNvPr id="36" name="Oval 35"/>
          <p:cNvSpPr/>
          <p:nvPr/>
        </p:nvSpPr>
        <p:spPr>
          <a:xfrm>
            <a:off x="2843164" y="275712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37" name="Oval 36"/>
          <p:cNvSpPr/>
          <p:nvPr/>
        </p:nvSpPr>
        <p:spPr>
          <a:xfrm>
            <a:off x="4406788" y="334999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38" name="Oval 37"/>
          <p:cNvSpPr/>
          <p:nvPr/>
        </p:nvSpPr>
        <p:spPr>
          <a:xfrm>
            <a:off x="3869576"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8</a:t>
            </a:r>
            <a:endParaRPr lang="en-US" sz="1400" dirty="0"/>
          </a:p>
        </p:txBody>
      </p:sp>
      <p:pic>
        <p:nvPicPr>
          <p:cNvPr id="39"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485" y="1745247"/>
            <a:ext cx="4985131" cy="2775073"/>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p:cNvSpPr/>
          <p:nvPr/>
        </p:nvSpPr>
        <p:spPr>
          <a:xfrm>
            <a:off x="7470601"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41" name="Oval 40"/>
          <p:cNvSpPr/>
          <p:nvPr/>
        </p:nvSpPr>
        <p:spPr>
          <a:xfrm>
            <a:off x="8089726" y="32036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42" name="Oval 41"/>
          <p:cNvSpPr/>
          <p:nvPr/>
        </p:nvSpPr>
        <p:spPr>
          <a:xfrm>
            <a:off x="9089851" y="2106440"/>
            <a:ext cx="289495" cy="28949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a:t>
            </a:r>
          </a:p>
        </p:txBody>
      </p:sp>
      <p:sp>
        <p:nvSpPr>
          <p:cNvPr id="43" name="Oval 42"/>
          <p:cNvSpPr/>
          <p:nvPr/>
        </p:nvSpPr>
        <p:spPr>
          <a:xfrm>
            <a:off x="9158050" y="275712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44" name="Oval 43"/>
          <p:cNvSpPr/>
          <p:nvPr/>
        </p:nvSpPr>
        <p:spPr>
          <a:xfrm>
            <a:off x="10721674" y="334999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45" name="Oval 44"/>
          <p:cNvSpPr/>
          <p:nvPr/>
        </p:nvSpPr>
        <p:spPr>
          <a:xfrm>
            <a:off x="10184462" y="2251188"/>
            <a:ext cx="289495" cy="2894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7</a:t>
            </a:r>
            <a:endParaRPr lang="en-US" sz="1400" dirty="0"/>
          </a:p>
        </p:txBody>
      </p:sp>
      <p:cxnSp>
        <p:nvCxnSpPr>
          <p:cNvPr id="6" name="Curved Connector 5"/>
          <p:cNvCxnSpPr>
            <a:stCxn id="45" idx="0"/>
            <a:endCxn id="42" idx="7"/>
          </p:cNvCxnSpPr>
          <p:nvPr/>
        </p:nvCxnSpPr>
        <p:spPr>
          <a:xfrm rot="16200000" flipV="1">
            <a:off x="9781904" y="1703882"/>
            <a:ext cx="102352" cy="992260"/>
          </a:xfrm>
          <a:prstGeom prst="curvedConnector3">
            <a:avLst>
              <a:gd name="adj1" fmla="val 36476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15689" y="1515081"/>
            <a:ext cx="668773" cy="369332"/>
          </a:xfrm>
          <a:prstGeom prst="rect">
            <a:avLst/>
          </a:prstGeom>
          <a:noFill/>
        </p:spPr>
        <p:txBody>
          <a:bodyPr wrap="none" rtlCol="0">
            <a:spAutoFit/>
          </a:bodyPr>
          <a:lstStyle/>
          <a:p>
            <a:r>
              <a:rPr lang="en-US" smtClean="0"/>
              <a:t>Alice</a:t>
            </a:r>
            <a:endParaRPr lang="en-US"/>
          </a:p>
        </p:txBody>
      </p:sp>
      <p:sp>
        <p:nvSpPr>
          <p:cNvPr id="50" name="TextBox 49"/>
          <p:cNvSpPr txBox="1"/>
          <p:nvPr/>
        </p:nvSpPr>
        <p:spPr>
          <a:xfrm>
            <a:off x="440184" y="899648"/>
            <a:ext cx="5248553" cy="646331"/>
          </a:xfrm>
          <a:prstGeom prst="rect">
            <a:avLst/>
          </a:prstGeom>
          <a:noFill/>
        </p:spPr>
        <p:txBody>
          <a:bodyPr wrap="none" rtlCol="0">
            <a:spAutoFit/>
          </a:bodyPr>
          <a:lstStyle/>
          <a:p>
            <a:pPr algn="ctr"/>
            <a:r>
              <a:rPr lang="en-US" b="1" dirty="0">
                <a:latin typeface="Roboto" charset="0"/>
                <a:ea typeface="Roboto" charset="0"/>
                <a:cs typeface="Roboto" charset="0"/>
              </a:rPr>
              <a:t>Real-time dashboard</a:t>
            </a:r>
            <a:br>
              <a:rPr lang="en-US" b="1" dirty="0">
                <a:latin typeface="Roboto" charset="0"/>
                <a:ea typeface="Roboto" charset="0"/>
                <a:cs typeface="Roboto" charset="0"/>
              </a:rPr>
            </a:br>
            <a:r>
              <a:rPr lang="en-US" b="1" dirty="0">
                <a:latin typeface="Roboto" charset="0"/>
                <a:ea typeface="Roboto" charset="0"/>
                <a:cs typeface="Roboto" charset="0"/>
              </a:rPr>
              <a:t>“How many users younger than </a:t>
            </a:r>
            <a:r>
              <a:rPr lang="en-US" b="1" dirty="0" smtClean="0">
                <a:latin typeface="Roboto" charset="0"/>
                <a:ea typeface="Roboto" charset="0"/>
                <a:cs typeface="Roboto" charset="0"/>
              </a:rPr>
              <a:t>30y, </a:t>
            </a:r>
            <a:r>
              <a:rPr lang="en-US" b="1" dirty="0">
                <a:latin typeface="Roboto" charset="0"/>
                <a:ea typeface="Roboto" charset="0"/>
                <a:cs typeface="Roboto" charset="0"/>
              </a:rPr>
              <a:t>per region?”</a:t>
            </a:r>
            <a:endParaRPr lang="en-US" dirty="0">
              <a:latin typeface="Roboto" charset="0"/>
              <a:ea typeface="Roboto" charset="0"/>
              <a:cs typeface="Roboto" charset="0"/>
            </a:endParaRPr>
          </a:p>
        </p:txBody>
      </p:sp>
      <p:sp>
        <p:nvSpPr>
          <p:cNvPr id="10" name="Right Arrow 9"/>
          <p:cNvSpPr/>
          <p:nvPr/>
        </p:nvSpPr>
        <p:spPr>
          <a:xfrm>
            <a:off x="5796079" y="3349998"/>
            <a:ext cx="695325" cy="2894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5284848" y="2839247"/>
            <a:ext cx="1653974" cy="348916"/>
            <a:chOff x="3137809" y="4589863"/>
            <a:chExt cx="2520356" cy="348916"/>
          </a:xfrm>
        </p:grpSpPr>
        <p:sp>
          <p:nvSpPr>
            <p:cNvPr id="64" name="Rectangle 6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5" name="Rectangle 64"/>
            <p:cNvSpPr/>
            <p:nvPr/>
          </p:nvSpPr>
          <p:spPr>
            <a:xfrm>
              <a:off x="4196363" y="4589863"/>
              <a:ext cx="146180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a:t>
              </a:r>
              <a:endParaRPr lang="en-US" dirty="0">
                <a:solidFill>
                  <a:srgbClr val="008F00"/>
                </a:solidFill>
              </a:endParaRPr>
            </a:p>
          </p:txBody>
        </p:sp>
      </p:grp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902" y="2251188"/>
            <a:ext cx="384188" cy="488425"/>
          </a:xfrm>
          <a:prstGeom prst="rect">
            <a:avLst/>
          </a:prstGeom>
        </p:spPr>
      </p:pic>
      <p:sp>
        <p:nvSpPr>
          <p:cNvPr id="68" name="TextBox 67"/>
          <p:cNvSpPr txBox="1"/>
          <p:nvPr/>
        </p:nvSpPr>
        <p:spPr>
          <a:xfrm>
            <a:off x="5646853" y="2319882"/>
            <a:ext cx="1457450" cy="338554"/>
          </a:xfrm>
          <a:prstGeom prst="rect">
            <a:avLst/>
          </a:prstGeom>
          <a:noFill/>
        </p:spPr>
        <p:txBody>
          <a:bodyPr wrap="none" rtlCol="0">
            <a:spAutoFit/>
          </a:bodyPr>
          <a:lstStyle/>
          <a:p>
            <a:r>
              <a:rPr lang="en-US" sz="1600" dirty="0" smtClean="0"/>
              <a:t>user-locations</a:t>
            </a:r>
            <a:endParaRPr lang="en-US" sz="1600" dirty="0"/>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411" y="4648031"/>
            <a:ext cx="521245" cy="662668"/>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151" y="5438316"/>
            <a:ext cx="521245" cy="662668"/>
          </a:xfrm>
          <a:prstGeom prst="rect">
            <a:avLst/>
          </a:prstGeom>
        </p:spPr>
      </p:pic>
      <p:cxnSp>
        <p:nvCxnSpPr>
          <p:cNvPr id="53" name="Straight Arrow Connector 52"/>
          <p:cNvCxnSpPr/>
          <p:nvPr/>
        </p:nvCxnSpPr>
        <p:spPr>
          <a:xfrm>
            <a:off x="2184607" y="4979365"/>
            <a:ext cx="589292" cy="206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184607" y="5405941"/>
            <a:ext cx="589293" cy="189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064460" y="4847485"/>
            <a:ext cx="2391078" cy="348916"/>
            <a:chOff x="3137809" y="4589863"/>
            <a:chExt cx="3643568" cy="348916"/>
          </a:xfrm>
        </p:grpSpPr>
        <p:sp>
          <p:nvSpPr>
            <p:cNvPr id="60" name="Rectangle 59"/>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1" name="Rectangle 60"/>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25y, </a:t>
              </a:r>
              <a:r>
                <a:rPr lang="is-IS" dirty="0" smtClean="0">
                  <a:solidFill>
                    <a:schemeClr val="tx1"/>
                  </a:solidFill>
                </a:rPr>
                <a:t>…</a:t>
              </a:r>
              <a:endParaRPr lang="en-US" dirty="0">
                <a:solidFill>
                  <a:srgbClr val="008F00"/>
                </a:solidFill>
              </a:endParaRPr>
            </a:p>
          </p:txBody>
        </p:sp>
      </p:grpSp>
      <p:grpSp>
        <p:nvGrpSpPr>
          <p:cNvPr id="62" name="Group 61"/>
          <p:cNvGrpSpPr/>
          <p:nvPr/>
        </p:nvGrpSpPr>
        <p:grpSpPr>
          <a:xfrm>
            <a:off x="3064460" y="5196401"/>
            <a:ext cx="2391078" cy="348916"/>
            <a:chOff x="3137809" y="4589863"/>
            <a:chExt cx="3643568" cy="348916"/>
          </a:xfrm>
        </p:grpSpPr>
        <p:sp>
          <p:nvSpPr>
            <p:cNvPr id="72" name="Rectangle 71"/>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73" name="Rectangle 72"/>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74" name="Group 73"/>
          <p:cNvGrpSpPr/>
          <p:nvPr/>
        </p:nvGrpSpPr>
        <p:grpSpPr>
          <a:xfrm>
            <a:off x="3064460" y="5545317"/>
            <a:ext cx="2391078" cy="348916"/>
            <a:chOff x="3137809" y="4589863"/>
            <a:chExt cx="3643568" cy="348916"/>
          </a:xfrm>
        </p:grpSpPr>
        <p:sp>
          <p:nvSpPr>
            <p:cNvPr id="75" name="Rectangle 74"/>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76" name="Rectangle 75"/>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grpSp>
        <p:nvGrpSpPr>
          <p:cNvPr id="77" name="Group 76"/>
          <p:cNvGrpSpPr/>
          <p:nvPr/>
        </p:nvGrpSpPr>
        <p:grpSpPr>
          <a:xfrm>
            <a:off x="8446085" y="4857823"/>
            <a:ext cx="2391078" cy="348916"/>
            <a:chOff x="3137809" y="4589863"/>
            <a:chExt cx="3643568" cy="348916"/>
          </a:xfrm>
        </p:grpSpPr>
        <p:sp>
          <p:nvSpPr>
            <p:cNvPr id="78" name="Rectangle 77"/>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79" name="Rectangle 78"/>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Roboto" charset="0"/>
                  <a:ea typeface="Roboto" charset="0"/>
                  <a:cs typeface="Roboto" charset="0"/>
                </a:rPr>
                <a:t>Europe</a:t>
              </a:r>
              <a:r>
                <a:rPr lang="en-US" dirty="0" smtClean="0">
                  <a:solidFill>
                    <a:schemeClr val="tx1"/>
                  </a:solidFill>
                </a:rPr>
                <a:t>, 25y, </a:t>
              </a:r>
              <a:r>
                <a:rPr lang="is-IS" dirty="0" smtClean="0">
                  <a:solidFill>
                    <a:schemeClr val="tx1"/>
                  </a:solidFill>
                </a:rPr>
                <a:t>…</a:t>
              </a:r>
              <a:endParaRPr lang="en-US" dirty="0">
                <a:solidFill>
                  <a:srgbClr val="008F00"/>
                </a:solidFill>
              </a:endParaRPr>
            </a:p>
          </p:txBody>
        </p:sp>
      </p:grpSp>
      <p:grpSp>
        <p:nvGrpSpPr>
          <p:cNvPr id="80" name="Group 79"/>
          <p:cNvGrpSpPr/>
          <p:nvPr/>
        </p:nvGrpSpPr>
        <p:grpSpPr>
          <a:xfrm>
            <a:off x="8446085" y="5206739"/>
            <a:ext cx="2391078" cy="348916"/>
            <a:chOff x="3137809" y="4589863"/>
            <a:chExt cx="3643568" cy="348916"/>
          </a:xfrm>
        </p:grpSpPr>
        <p:sp>
          <p:nvSpPr>
            <p:cNvPr id="81" name="Rectangle 80"/>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82" name="Rectangle 81"/>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83" name="Group 82"/>
          <p:cNvGrpSpPr/>
          <p:nvPr/>
        </p:nvGrpSpPr>
        <p:grpSpPr>
          <a:xfrm>
            <a:off x="8446085" y="5555655"/>
            <a:ext cx="2391078" cy="348916"/>
            <a:chOff x="3137809" y="4589863"/>
            <a:chExt cx="3643568" cy="348916"/>
          </a:xfrm>
        </p:grpSpPr>
        <p:sp>
          <p:nvSpPr>
            <p:cNvPr id="84" name="Rectangle 8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85" name="Rectangle 84"/>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sp>
        <p:nvSpPr>
          <p:cNvPr id="52" name="TextBox 51"/>
          <p:cNvSpPr txBox="1"/>
          <p:nvPr/>
        </p:nvSpPr>
        <p:spPr>
          <a:xfrm>
            <a:off x="10336086" y="2014972"/>
            <a:ext cx="357790" cy="338554"/>
          </a:xfrm>
          <a:prstGeom prst="rect">
            <a:avLst/>
          </a:prstGeom>
          <a:noFill/>
        </p:spPr>
        <p:txBody>
          <a:bodyPr wrap="none" rtlCol="0">
            <a:spAutoFit/>
          </a:bodyPr>
          <a:lstStyle/>
          <a:p>
            <a:r>
              <a:rPr lang="en-US" sz="1600" b="1" dirty="0" smtClean="0"/>
              <a:t>-1</a:t>
            </a:r>
            <a:endParaRPr lang="en-US" sz="1600" b="1" dirty="0"/>
          </a:p>
        </p:txBody>
      </p:sp>
      <p:sp>
        <p:nvSpPr>
          <p:cNvPr id="57" name="TextBox 56"/>
          <p:cNvSpPr txBox="1"/>
          <p:nvPr/>
        </p:nvSpPr>
        <p:spPr>
          <a:xfrm>
            <a:off x="9039164" y="1759684"/>
            <a:ext cx="413896" cy="338554"/>
          </a:xfrm>
          <a:prstGeom prst="rect">
            <a:avLst/>
          </a:prstGeom>
          <a:noFill/>
        </p:spPr>
        <p:txBody>
          <a:bodyPr wrap="none" rtlCol="0">
            <a:spAutoFit/>
          </a:bodyPr>
          <a:lstStyle/>
          <a:p>
            <a:r>
              <a:rPr lang="en-US" sz="1600" b="1" dirty="0" smtClean="0"/>
              <a:t>+1</a:t>
            </a:r>
            <a:endParaRPr lang="en-US" sz="1600" b="1" dirty="0"/>
          </a:p>
        </p:txBody>
      </p:sp>
      <p:sp>
        <p:nvSpPr>
          <p:cNvPr id="67" name="TextBox 66"/>
          <p:cNvSpPr txBox="1"/>
          <p:nvPr/>
        </p:nvSpPr>
        <p:spPr>
          <a:xfrm>
            <a:off x="137144" y="4847485"/>
            <a:ext cx="1457450" cy="553998"/>
          </a:xfrm>
          <a:prstGeom prst="rect">
            <a:avLst/>
          </a:prstGeom>
          <a:noFill/>
        </p:spPr>
        <p:txBody>
          <a:bodyPr wrap="none" rtlCol="0">
            <a:spAutoFit/>
          </a:bodyPr>
          <a:lstStyle/>
          <a:p>
            <a:r>
              <a:rPr lang="en-US" sz="1600" dirty="0" smtClean="0"/>
              <a:t>user-locations</a:t>
            </a:r>
            <a:br>
              <a:rPr lang="en-US" sz="1600" dirty="0" smtClean="0"/>
            </a:br>
            <a:r>
              <a:rPr lang="en-US" sz="1400" dirty="0" smtClean="0"/>
              <a:t>(mobile team)</a:t>
            </a:r>
            <a:endParaRPr lang="en-US" sz="1600" dirty="0"/>
          </a:p>
        </p:txBody>
      </p:sp>
      <p:sp>
        <p:nvSpPr>
          <p:cNvPr id="69" name="TextBox 68"/>
          <p:cNvSpPr txBox="1"/>
          <p:nvPr/>
        </p:nvSpPr>
        <p:spPr>
          <a:xfrm>
            <a:off x="155590" y="5566017"/>
            <a:ext cx="1095172" cy="553998"/>
          </a:xfrm>
          <a:prstGeom prst="rect">
            <a:avLst/>
          </a:prstGeom>
          <a:noFill/>
        </p:spPr>
        <p:txBody>
          <a:bodyPr wrap="none" rtlCol="0">
            <a:spAutoFit/>
          </a:bodyPr>
          <a:lstStyle/>
          <a:p>
            <a:r>
              <a:rPr lang="en-US" sz="1600" dirty="0" smtClean="0"/>
              <a:t>user-</a:t>
            </a:r>
            <a:r>
              <a:rPr lang="en-US" sz="1600" dirty="0" err="1" smtClean="0"/>
              <a:t>prefs</a:t>
            </a:r>
            <a:r>
              <a:rPr lang="en-US" sz="1600" dirty="0" smtClean="0"/>
              <a:t/>
            </a:r>
            <a:br>
              <a:rPr lang="en-US" sz="1600" dirty="0" smtClean="0"/>
            </a:br>
            <a:r>
              <a:rPr lang="en-US" sz="1400" dirty="0" smtClean="0"/>
              <a:t>(web team)</a:t>
            </a:r>
            <a:endParaRPr lang="en-US" sz="1600" dirty="0"/>
          </a:p>
        </p:txBody>
      </p:sp>
    </p:spTree>
    <p:extLst>
      <p:ext uri="{BB962C8B-B14F-4D97-AF65-F5344CB8AC3E}">
        <p14:creationId xmlns:p14="http://schemas.microsoft.com/office/powerpoint/2010/main" val="21251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 continuously compute current users per geo-region</a:t>
            </a:r>
            <a:endParaRPr lang="en-US" dirty="0"/>
          </a:p>
        </p:txBody>
      </p:sp>
      <p:sp>
        <p:nvSpPr>
          <p:cNvPr id="163" name="TextBox 162"/>
          <p:cNvSpPr txBox="1"/>
          <p:nvPr/>
        </p:nvSpPr>
        <p:spPr>
          <a:xfrm>
            <a:off x="635620" y="991571"/>
            <a:ext cx="11391905" cy="584775"/>
          </a:xfrm>
          <a:prstGeom prst="rect">
            <a:avLst/>
          </a:prstGeom>
          <a:solidFill>
            <a:schemeClr val="tx1">
              <a:lumMod val="85000"/>
              <a:lumOff val="15000"/>
            </a:schemeClr>
          </a:solidFill>
        </p:spPr>
        <p:txBody>
          <a:bodyPr wrap="square" rtlCol="0">
            <a:spAutoFit/>
          </a:bodyPr>
          <a:lstStyle/>
          <a:p>
            <a:r>
              <a:rPr lang="en-US" sz="1600" dirty="0" err="1" smtClean="0">
                <a:solidFill>
                  <a:schemeClr val="accent4"/>
                </a:solidFill>
                <a:latin typeface="Consolas" charset="0"/>
                <a:ea typeface="Consolas" charset="0"/>
                <a:cs typeface="Consolas" charset="0"/>
              </a:rPr>
              <a:t>KTable</a:t>
            </a:r>
            <a:r>
              <a:rPr lang="en-US" sz="1600" dirty="0" smtClean="0">
                <a:solidFill>
                  <a:schemeClr val="bg1"/>
                </a:solidFill>
                <a:latin typeface="Consolas" charset="0"/>
                <a:ea typeface="Consolas" charset="0"/>
                <a:cs typeface="Consolas" charset="0"/>
              </a:rPr>
              <a:t>&lt;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Location&gt; </a:t>
            </a:r>
            <a:r>
              <a:rPr lang="en-US" sz="1600" dirty="0" err="1" smtClean="0">
                <a:solidFill>
                  <a:schemeClr val="bg1"/>
                </a:solidFill>
                <a:latin typeface="Consolas" charset="0"/>
                <a:ea typeface="Consolas" charset="0"/>
                <a:cs typeface="Consolas" charset="0"/>
              </a:rPr>
              <a:t>userLocations</a:t>
            </a:r>
            <a:r>
              <a:rPr lang="en-US" sz="1600" dirty="0" smtClean="0">
                <a:solidFill>
                  <a:schemeClr val="bg1"/>
                </a:solidFill>
                <a:latin typeface="Consolas" charset="0"/>
                <a:ea typeface="Consolas" charset="0"/>
                <a:cs typeface="Consolas" charset="0"/>
              </a:rPr>
              <a:t> = </a:t>
            </a:r>
            <a:r>
              <a:rPr lang="en-US" sz="1600" dirty="0" err="1" smtClean="0">
                <a:solidFill>
                  <a:schemeClr val="bg1"/>
                </a:solidFill>
                <a:latin typeface="Consolas" charset="0"/>
                <a:ea typeface="Consolas" charset="0"/>
                <a:cs typeface="Consolas" charset="0"/>
              </a:rPr>
              <a:t>builder.</a:t>
            </a:r>
            <a:r>
              <a:rPr lang="en-US" sz="1600" dirty="0" err="1">
                <a:solidFill>
                  <a:srgbClr val="FFFF00"/>
                </a:solidFill>
                <a:latin typeface="Consolas" charset="0"/>
                <a:ea typeface="Consolas" charset="0"/>
                <a:cs typeface="Consolas" charset="0"/>
              </a:rPr>
              <a:t>table</a:t>
            </a:r>
            <a:r>
              <a:rPr lang="en-US" sz="1600" dirty="0" smtClean="0">
                <a:solidFill>
                  <a:schemeClr val="bg1"/>
                </a:solidFill>
                <a:latin typeface="Consolas" charset="0"/>
                <a:ea typeface="Consolas" charset="0"/>
                <a:cs typeface="Consolas" charset="0"/>
              </a:rPr>
              <a:t>(“user-locations-topic”);</a:t>
            </a:r>
          </a:p>
          <a:p>
            <a:r>
              <a:rPr lang="en-US" sz="1600" dirty="0" err="1">
                <a:solidFill>
                  <a:schemeClr val="accent4"/>
                </a:solidFill>
                <a:latin typeface="Consolas" charset="0"/>
                <a:ea typeface="Consolas" charset="0"/>
                <a:cs typeface="Consolas" charset="0"/>
              </a:rPr>
              <a:t>KTable</a:t>
            </a:r>
            <a:r>
              <a:rPr lang="en-US" sz="1600" dirty="0" smtClean="0">
                <a:solidFill>
                  <a:schemeClr val="bg1"/>
                </a:solidFill>
                <a:latin typeface="Consolas" charset="0"/>
                <a:ea typeface="Consolas" charset="0"/>
                <a:cs typeface="Consolas" charset="0"/>
              </a:rPr>
              <a:t>&lt;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Prefs</a:t>
            </a:r>
            <a:r>
              <a:rPr lang="en-US" sz="1600" dirty="0" smtClean="0">
                <a:solidFill>
                  <a:schemeClr val="bg1"/>
                </a:solidFill>
                <a:latin typeface="Consolas" charset="0"/>
                <a:ea typeface="Consolas" charset="0"/>
                <a:cs typeface="Consolas" charset="0"/>
              </a:rPr>
              <a:t>&gt;    </a:t>
            </a:r>
            <a:r>
              <a:rPr lang="en-US" sz="1600" dirty="0" err="1" smtClean="0">
                <a:solidFill>
                  <a:schemeClr val="bg1"/>
                </a:solidFill>
                <a:latin typeface="Consolas" charset="0"/>
                <a:ea typeface="Consolas" charset="0"/>
                <a:cs typeface="Consolas" charset="0"/>
              </a:rPr>
              <a:t>userPrefs</a:t>
            </a:r>
            <a:r>
              <a:rPr lang="en-US" sz="1600" dirty="0" smtClean="0">
                <a:solidFill>
                  <a:schemeClr val="bg1"/>
                </a:solidFill>
                <a:latin typeface="Consolas" charset="0"/>
                <a:ea typeface="Consolas" charset="0"/>
                <a:cs typeface="Consolas" charset="0"/>
              </a:rPr>
              <a:t>     = </a:t>
            </a:r>
            <a:r>
              <a:rPr lang="en-US" sz="1600" dirty="0" err="1" smtClean="0">
                <a:solidFill>
                  <a:schemeClr val="bg1"/>
                </a:solidFill>
                <a:latin typeface="Consolas" charset="0"/>
                <a:ea typeface="Consolas" charset="0"/>
                <a:cs typeface="Consolas" charset="0"/>
              </a:rPr>
              <a:t>builder.</a:t>
            </a:r>
            <a:r>
              <a:rPr lang="en-US" sz="1600" dirty="0" err="1">
                <a:solidFill>
                  <a:srgbClr val="FFFF00"/>
                </a:solidFill>
                <a:latin typeface="Consolas" charset="0"/>
                <a:ea typeface="Consolas" charset="0"/>
                <a:cs typeface="Consolas" charset="0"/>
              </a:rPr>
              <a:t>table</a:t>
            </a:r>
            <a:r>
              <a:rPr lang="en-US" sz="1600" dirty="0" smtClean="0">
                <a:solidFill>
                  <a:schemeClr val="bg1"/>
                </a:solidFill>
                <a:latin typeface="Consolas" charset="0"/>
                <a:ea typeface="Consolas" charset="0"/>
                <a:cs typeface="Consolas" charset="0"/>
              </a:rPr>
              <a:t>(“user-preferences-topic”);</a:t>
            </a:r>
            <a:endParaRPr lang="en-US" sz="1600" dirty="0">
              <a:solidFill>
                <a:schemeClr val="bg1"/>
              </a:solidFill>
              <a:latin typeface="Consolas" charset="0"/>
              <a:ea typeface="Consolas" charset="0"/>
              <a:cs typeface="Consolas" charset="0"/>
            </a:endParaRPr>
          </a:p>
        </p:txBody>
      </p:sp>
    </p:spTree>
    <p:extLst>
      <p:ext uri="{BB962C8B-B14F-4D97-AF65-F5344CB8AC3E}">
        <p14:creationId xmlns:p14="http://schemas.microsoft.com/office/powerpoint/2010/main" val="156689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 continuously compute current users per geo-region</a:t>
            </a:r>
            <a:endParaRPr lang="en-US" dirty="0"/>
          </a:p>
        </p:txBody>
      </p:sp>
      <p:sp>
        <p:nvSpPr>
          <p:cNvPr id="69" name="Right Arrow 68"/>
          <p:cNvSpPr/>
          <p:nvPr/>
        </p:nvSpPr>
        <p:spPr>
          <a:xfrm>
            <a:off x="5752074" y="5475402"/>
            <a:ext cx="695325" cy="2894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5240843" y="4964651"/>
            <a:ext cx="1653974" cy="348916"/>
            <a:chOff x="3137809" y="4589863"/>
            <a:chExt cx="2520356" cy="348916"/>
          </a:xfrm>
        </p:grpSpPr>
        <p:sp>
          <p:nvSpPr>
            <p:cNvPr id="71" name="Rectangle 70"/>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86" name="Rectangle 85"/>
            <p:cNvSpPr/>
            <p:nvPr/>
          </p:nvSpPr>
          <p:spPr>
            <a:xfrm>
              <a:off x="4196363" y="4589863"/>
              <a:ext cx="146180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a:t>
              </a:r>
              <a:endParaRPr lang="en-US" dirty="0">
                <a:solidFill>
                  <a:srgbClr val="008F00"/>
                </a:solidFill>
              </a:endParaRPr>
            </a:p>
          </p:txBody>
        </p:sp>
      </p:grpSp>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897" y="4376592"/>
            <a:ext cx="384188" cy="488425"/>
          </a:xfrm>
          <a:prstGeom prst="rect">
            <a:avLst/>
          </a:prstGeom>
        </p:spPr>
      </p:pic>
      <p:sp>
        <p:nvSpPr>
          <p:cNvPr id="88" name="TextBox 87"/>
          <p:cNvSpPr txBox="1"/>
          <p:nvPr/>
        </p:nvSpPr>
        <p:spPr>
          <a:xfrm>
            <a:off x="5602848" y="4445286"/>
            <a:ext cx="1457450" cy="338554"/>
          </a:xfrm>
          <a:prstGeom prst="rect">
            <a:avLst/>
          </a:prstGeom>
          <a:noFill/>
        </p:spPr>
        <p:txBody>
          <a:bodyPr wrap="none" rtlCol="0">
            <a:spAutoFit/>
          </a:bodyPr>
          <a:lstStyle/>
          <a:p>
            <a:r>
              <a:rPr lang="en-US" sz="1600" dirty="0" smtClean="0"/>
              <a:t>user-locations</a:t>
            </a:r>
            <a:endParaRPr lang="en-US" sz="1600" dirty="0"/>
          </a:p>
        </p:txBody>
      </p:sp>
      <p:grpSp>
        <p:nvGrpSpPr>
          <p:cNvPr id="143" name="Group 142"/>
          <p:cNvGrpSpPr/>
          <p:nvPr/>
        </p:nvGrpSpPr>
        <p:grpSpPr>
          <a:xfrm>
            <a:off x="1331526" y="4584285"/>
            <a:ext cx="2391078" cy="348916"/>
            <a:chOff x="3137809" y="4589863"/>
            <a:chExt cx="3643568" cy="348916"/>
          </a:xfrm>
        </p:grpSpPr>
        <p:sp>
          <p:nvSpPr>
            <p:cNvPr id="144" name="Rectangle 14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45" name="Rectangle 144"/>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25y, </a:t>
              </a:r>
              <a:r>
                <a:rPr lang="is-IS" dirty="0" smtClean="0">
                  <a:solidFill>
                    <a:schemeClr val="tx1"/>
                  </a:solidFill>
                </a:rPr>
                <a:t>…</a:t>
              </a:r>
              <a:endParaRPr lang="en-US" dirty="0">
                <a:solidFill>
                  <a:srgbClr val="008F00"/>
                </a:solidFill>
              </a:endParaRPr>
            </a:p>
          </p:txBody>
        </p:sp>
      </p:grpSp>
      <p:grpSp>
        <p:nvGrpSpPr>
          <p:cNvPr id="146" name="Group 145"/>
          <p:cNvGrpSpPr/>
          <p:nvPr/>
        </p:nvGrpSpPr>
        <p:grpSpPr>
          <a:xfrm>
            <a:off x="1331526" y="4933201"/>
            <a:ext cx="2391078" cy="348916"/>
            <a:chOff x="3137809" y="4589863"/>
            <a:chExt cx="3643568" cy="348916"/>
          </a:xfrm>
        </p:grpSpPr>
        <p:sp>
          <p:nvSpPr>
            <p:cNvPr id="147" name="Rectangle 146"/>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148" name="Rectangle 147"/>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149" name="Group 148"/>
          <p:cNvGrpSpPr/>
          <p:nvPr/>
        </p:nvGrpSpPr>
        <p:grpSpPr>
          <a:xfrm>
            <a:off x="1331526" y="5282117"/>
            <a:ext cx="2391078" cy="348916"/>
            <a:chOff x="3137809" y="4589863"/>
            <a:chExt cx="3643568" cy="348916"/>
          </a:xfrm>
        </p:grpSpPr>
        <p:sp>
          <p:nvSpPr>
            <p:cNvPr id="150" name="Rectangle 149"/>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151" name="Rectangle 150"/>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grpSp>
        <p:nvGrpSpPr>
          <p:cNvPr id="152" name="Group 151"/>
          <p:cNvGrpSpPr/>
          <p:nvPr/>
        </p:nvGrpSpPr>
        <p:grpSpPr>
          <a:xfrm>
            <a:off x="9089768" y="4584285"/>
            <a:ext cx="2391078" cy="348916"/>
            <a:chOff x="3137809" y="4589863"/>
            <a:chExt cx="3643568" cy="348916"/>
          </a:xfrm>
        </p:grpSpPr>
        <p:sp>
          <p:nvSpPr>
            <p:cNvPr id="153" name="Rectangle 152"/>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54" name="Rectangle 153"/>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Roboto" charset="0"/>
                  <a:ea typeface="Roboto" charset="0"/>
                  <a:cs typeface="Roboto" charset="0"/>
                </a:rPr>
                <a:t>Europe</a:t>
              </a:r>
              <a:r>
                <a:rPr lang="en-US" dirty="0" smtClean="0">
                  <a:solidFill>
                    <a:schemeClr val="tx1"/>
                  </a:solidFill>
                </a:rPr>
                <a:t>, 25y, </a:t>
              </a:r>
              <a:r>
                <a:rPr lang="is-IS" dirty="0" smtClean="0">
                  <a:solidFill>
                    <a:schemeClr val="tx1"/>
                  </a:solidFill>
                </a:rPr>
                <a:t>…</a:t>
              </a:r>
              <a:endParaRPr lang="en-US" dirty="0">
                <a:solidFill>
                  <a:srgbClr val="008F00"/>
                </a:solidFill>
              </a:endParaRPr>
            </a:p>
          </p:txBody>
        </p:sp>
      </p:grpSp>
      <p:grpSp>
        <p:nvGrpSpPr>
          <p:cNvPr id="155" name="Group 154"/>
          <p:cNvGrpSpPr/>
          <p:nvPr/>
        </p:nvGrpSpPr>
        <p:grpSpPr>
          <a:xfrm>
            <a:off x="9089768" y="4933201"/>
            <a:ext cx="2391078" cy="348916"/>
            <a:chOff x="3137809" y="4589863"/>
            <a:chExt cx="3643568" cy="348916"/>
          </a:xfrm>
        </p:grpSpPr>
        <p:sp>
          <p:nvSpPr>
            <p:cNvPr id="156" name="Rectangle 155"/>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157" name="Rectangle 156"/>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158" name="Group 157"/>
          <p:cNvGrpSpPr/>
          <p:nvPr/>
        </p:nvGrpSpPr>
        <p:grpSpPr>
          <a:xfrm>
            <a:off x="9089768" y="5282117"/>
            <a:ext cx="2391078" cy="348916"/>
            <a:chOff x="3137809" y="4589863"/>
            <a:chExt cx="3643568" cy="348916"/>
          </a:xfrm>
        </p:grpSpPr>
        <p:sp>
          <p:nvSpPr>
            <p:cNvPr id="159" name="Rectangle 158"/>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160" name="Rectangle 159"/>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sp>
        <p:nvSpPr>
          <p:cNvPr id="163" name="TextBox 162"/>
          <p:cNvSpPr txBox="1"/>
          <p:nvPr/>
        </p:nvSpPr>
        <p:spPr>
          <a:xfrm>
            <a:off x="635620" y="991571"/>
            <a:ext cx="11391905" cy="1569660"/>
          </a:xfrm>
          <a:prstGeom prst="rect">
            <a:avLst/>
          </a:prstGeom>
          <a:solidFill>
            <a:schemeClr val="tx1">
              <a:lumMod val="85000"/>
              <a:lumOff val="15000"/>
            </a:schemeClr>
          </a:solidFill>
        </p:spPr>
        <p:txBody>
          <a:bodyPr wrap="square" rtlCol="0">
            <a:spAutoFit/>
          </a:bodyPr>
          <a:lstStyle/>
          <a:p>
            <a:r>
              <a:rPr lang="en-US" sz="1600" dirty="0" err="1" smtClean="0">
                <a:solidFill>
                  <a:schemeClr val="accent4"/>
                </a:solidFill>
                <a:latin typeface="Consolas" charset="0"/>
                <a:ea typeface="Consolas" charset="0"/>
                <a:cs typeface="Consolas" charset="0"/>
              </a:rPr>
              <a:t>KTable</a:t>
            </a:r>
            <a:r>
              <a:rPr lang="en-US" sz="1600" dirty="0" smtClean="0">
                <a:solidFill>
                  <a:schemeClr val="bg1"/>
                </a:solidFill>
                <a:latin typeface="Consolas" charset="0"/>
                <a:ea typeface="Consolas" charset="0"/>
                <a:cs typeface="Consolas" charset="0"/>
              </a:rPr>
              <a:t>&lt;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Location&gt; </a:t>
            </a:r>
            <a:r>
              <a:rPr lang="en-US" sz="1600" dirty="0" err="1" smtClean="0">
                <a:solidFill>
                  <a:schemeClr val="bg1"/>
                </a:solidFill>
                <a:latin typeface="Consolas" charset="0"/>
                <a:ea typeface="Consolas" charset="0"/>
                <a:cs typeface="Consolas" charset="0"/>
              </a:rPr>
              <a:t>userLocations</a:t>
            </a:r>
            <a:r>
              <a:rPr lang="en-US" sz="1600" dirty="0" smtClean="0">
                <a:solidFill>
                  <a:schemeClr val="bg1"/>
                </a:solidFill>
                <a:latin typeface="Consolas" charset="0"/>
                <a:ea typeface="Consolas" charset="0"/>
                <a:cs typeface="Consolas" charset="0"/>
              </a:rPr>
              <a:t> = </a:t>
            </a:r>
            <a:r>
              <a:rPr lang="en-US" sz="1600" dirty="0" err="1" smtClean="0">
                <a:solidFill>
                  <a:schemeClr val="bg1"/>
                </a:solidFill>
                <a:latin typeface="Consolas" charset="0"/>
                <a:ea typeface="Consolas" charset="0"/>
                <a:cs typeface="Consolas" charset="0"/>
              </a:rPr>
              <a:t>builder.</a:t>
            </a:r>
            <a:r>
              <a:rPr lang="en-US" sz="1600" dirty="0" err="1">
                <a:solidFill>
                  <a:srgbClr val="FFFF00"/>
                </a:solidFill>
                <a:latin typeface="Consolas" charset="0"/>
                <a:ea typeface="Consolas" charset="0"/>
                <a:cs typeface="Consolas" charset="0"/>
              </a:rPr>
              <a:t>table</a:t>
            </a:r>
            <a:r>
              <a:rPr lang="en-US" sz="1600" dirty="0" smtClean="0">
                <a:solidFill>
                  <a:schemeClr val="bg1"/>
                </a:solidFill>
                <a:latin typeface="Consolas" charset="0"/>
                <a:ea typeface="Consolas" charset="0"/>
                <a:cs typeface="Consolas" charset="0"/>
              </a:rPr>
              <a:t>(“user-locations-topic”);</a:t>
            </a:r>
          </a:p>
          <a:p>
            <a:r>
              <a:rPr lang="en-US" sz="1600" dirty="0" err="1">
                <a:solidFill>
                  <a:schemeClr val="accent4"/>
                </a:solidFill>
                <a:latin typeface="Consolas" charset="0"/>
                <a:ea typeface="Consolas" charset="0"/>
                <a:cs typeface="Consolas" charset="0"/>
              </a:rPr>
              <a:t>KTable</a:t>
            </a:r>
            <a:r>
              <a:rPr lang="en-US" sz="1600" dirty="0" smtClean="0">
                <a:solidFill>
                  <a:schemeClr val="bg1"/>
                </a:solidFill>
                <a:latin typeface="Consolas" charset="0"/>
                <a:ea typeface="Consolas" charset="0"/>
                <a:cs typeface="Consolas" charset="0"/>
              </a:rPr>
              <a:t>&lt;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Prefs</a:t>
            </a:r>
            <a:r>
              <a:rPr lang="en-US" sz="1600" dirty="0" smtClean="0">
                <a:solidFill>
                  <a:schemeClr val="bg1"/>
                </a:solidFill>
                <a:latin typeface="Consolas" charset="0"/>
                <a:ea typeface="Consolas" charset="0"/>
                <a:cs typeface="Consolas" charset="0"/>
              </a:rPr>
              <a:t>&gt;    </a:t>
            </a:r>
            <a:r>
              <a:rPr lang="en-US" sz="1600" dirty="0" err="1" smtClean="0">
                <a:solidFill>
                  <a:schemeClr val="bg1"/>
                </a:solidFill>
                <a:latin typeface="Consolas" charset="0"/>
                <a:ea typeface="Consolas" charset="0"/>
                <a:cs typeface="Consolas" charset="0"/>
              </a:rPr>
              <a:t>userPrefs</a:t>
            </a:r>
            <a:r>
              <a:rPr lang="en-US" sz="1600" dirty="0" smtClean="0">
                <a:solidFill>
                  <a:schemeClr val="bg1"/>
                </a:solidFill>
                <a:latin typeface="Consolas" charset="0"/>
                <a:ea typeface="Consolas" charset="0"/>
                <a:cs typeface="Consolas" charset="0"/>
              </a:rPr>
              <a:t>     = </a:t>
            </a:r>
            <a:r>
              <a:rPr lang="en-US" sz="1600" dirty="0" err="1" smtClean="0">
                <a:solidFill>
                  <a:schemeClr val="bg1"/>
                </a:solidFill>
                <a:latin typeface="Consolas" charset="0"/>
                <a:ea typeface="Consolas" charset="0"/>
                <a:cs typeface="Consolas" charset="0"/>
              </a:rPr>
              <a:t>builder.</a:t>
            </a:r>
            <a:r>
              <a:rPr lang="en-US" sz="1600" dirty="0" err="1">
                <a:solidFill>
                  <a:srgbClr val="FFFF00"/>
                </a:solidFill>
                <a:latin typeface="Consolas" charset="0"/>
                <a:ea typeface="Consolas" charset="0"/>
                <a:cs typeface="Consolas" charset="0"/>
              </a:rPr>
              <a:t>table</a:t>
            </a:r>
            <a:r>
              <a:rPr lang="en-US" sz="1600" dirty="0" smtClean="0">
                <a:solidFill>
                  <a:schemeClr val="bg1"/>
                </a:solidFill>
                <a:latin typeface="Consolas" charset="0"/>
                <a:ea typeface="Consolas" charset="0"/>
                <a:cs typeface="Consolas" charset="0"/>
              </a:rPr>
              <a:t>(“user-preferences-topic</a:t>
            </a:r>
            <a:r>
              <a:rPr lang="en-US" sz="1600" dirty="0">
                <a:solidFill>
                  <a:schemeClr val="bg1"/>
                </a:solidFill>
                <a:latin typeface="Consolas" charset="0"/>
                <a:ea typeface="Consolas" charset="0"/>
                <a:cs typeface="Consolas" charset="0"/>
              </a:rPr>
              <a:t>”);</a:t>
            </a:r>
          </a:p>
          <a:p>
            <a:endParaRPr lang="en-US" sz="1600" dirty="0" smtClean="0">
              <a:solidFill>
                <a:schemeClr val="accent4"/>
              </a:solidFill>
              <a:latin typeface="Consolas" charset="0"/>
              <a:ea typeface="Consolas" charset="0"/>
              <a:cs typeface="Consolas" charset="0"/>
            </a:endParaRPr>
          </a:p>
          <a:p>
            <a:r>
              <a:rPr lang="en-US" sz="1600" dirty="0" smtClean="0">
                <a:solidFill>
                  <a:schemeClr val="bg1">
                    <a:lumMod val="75000"/>
                  </a:schemeClr>
                </a:solidFill>
                <a:latin typeface="Consolas" charset="0"/>
                <a:ea typeface="Consolas" charset="0"/>
                <a:cs typeface="Consolas" charset="0"/>
              </a:rPr>
              <a:t>// Merge into detailed user profiles (continuously updated)</a:t>
            </a:r>
          </a:p>
          <a:p>
            <a:r>
              <a:rPr lang="en-US" sz="1600" dirty="0" err="1" smtClean="0">
                <a:solidFill>
                  <a:schemeClr val="accent4"/>
                </a:solidFill>
                <a:latin typeface="Consolas" charset="0"/>
                <a:ea typeface="Consolas" charset="0"/>
                <a:cs typeface="Consolas" charset="0"/>
              </a:rPr>
              <a:t>KTable</a:t>
            </a:r>
            <a:r>
              <a:rPr lang="en-US" sz="1600" dirty="0" smtClean="0">
                <a:solidFill>
                  <a:schemeClr val="bg1"/>
                </a:solidFill>
                <a:latin typeface="Consolas" charset="0"/>
                <a:ea typeface="Consolas" charset="0"/>
                <a:cs typeface="Consolas" charset="0"/>
              </a:rPr>
              <a:t>&lt;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UserProfile</a:t>
            </a:r>
            <a:r>
              <a:rPr lang="en-US" sz="1600" dirty="0" smtClean="0">
                <a:solidFill>
                  <a:schemeClr val="bg1"/>
                </a:solidFill>
                <a:latin typeface="Consolas" charset="0"/>
                <a:ea typeface="Consolas" charset="0"/>
                <a:cs typeface="Consolas" charset="0"/>
              </a:rPr>
              <a:t>&gt; </a:t>
            </a:r>
            <a:r>
              <a:rPr lang="en-US" sz="1600" dirty="0" err="1" smtClean="0">
                <a:solidFill>
                  <a:schemeClr val="bg1"/>
                </a:solidFill>
                <a:latin typeface="Consolas" charset="0"/>
                <a:ea typeface="Consolas" charset="0"/>
                <a:cs typeface="Consolas" charset="0"/>
              </a:rPr>
              <a:t>userProfiles</a:t>
            </a:r>
            <a:r>
              <a:rPr lang="en-US" sz="1600" dirty="0">
                <a:solidFill>
                  <a:schemeClr val="bg1"/>
                </a:solidFill>
                <a:latin typeface="Consolas" charset="0"/>
                <a:ea typeface="Consolas" charset="0"/>
                <a:cs typeface="Consolas" charset="0"/>
              </a:rPr>
              <a:t> </a:t>
            </a:r>
            <a:r>
              <a:rPr lang="en-US" sz="1600" dirty="0" smtClean="0">
                <a:solidFill>
                  <a:schemeClr val="bg1"/>
                </a:solidFill>
                <a:latin typeface="Consolas" charset="0"/>
                <a:ea typeface="Consolas" charset="0"/>
                <a:cs typeface="Consolas" charset="0"/>
              </a:rPr>
              <a:t>=</a:t>
            </a:r>
          </a:p>
          <a:p>
            <a:r>
              <a:rPr lang="en-US" sz="1600" dirty="0">
                <a:solidFill>
                  <a:schemeClr val="bg1"/>
                </a:solidFill>
                <a:latin typeface="Consolas" charset="0"/>
                <a:ea typeface="Consolas" charset="0"/>
                <a:cs typeface="Consolas" charset="0"/>
              </a:rPr>
              <a:t> </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userLocations.</a:t>
            </a:r>
            <a:r>
              <a:rPr lang="en-US" sz="1600" dirty="0" err="1">
                <a:solidFill>
                  <a:srgbClr val="FFFF00"/>
                </a:solidFill>
                <a:latin typeface="Consolas" charset="0"/>
                <a:ea typeface="Consolas" charset="0"/>
                <a:cs typeface="Consolas" charset="0"/>
              </a:rPr>
              <a:t>join</a:t>
            </a:r>
            <a:r>
              <a:rPr lang="en-US" sz="1600" dirty="0" smtClean="0">
                <a:solidFill>
                  <a:schemeClr val="bg1"/>
                </a:solidFill>
                <a:latin typeface="Consolas" charset="0"/>
                <a:ea typeface="Consolas" charset="0"/>
                <a:cs typeface="Consolas" charset="0"/>
              </a:rPr>
              <a:t>(</a:t>
            </a:r>
            <a:r>
              <a:rPr lang="en-US" sz="1600" dirty="0" err="1" smtClean="0">
                <a:solidFill>
                  <a:schemeClr val="bg1"/>
                </a:solidFill>
                <a:latin typeface="Consolas" charset="0"/>
                <a:ea typeface="Consolas" charset="0"/>
                <a:cs typeface="Consolas" charset="0"/>
              </a:rPr>
              <a:t>userPrefs</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loc</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prefs</a:t>
            </a:r>
            <a:r>
              <a:rPr lang="en-US" sz="1600" dirty="0" smtClean="0">
                <a:solidFill>
                  <a:schemeClr val="bg1"/>
                </a:solidFill>
                <a:latin typeface="Consolas" charset="0"/>
                <a:ea typeface="Consolas" charset="0"/>
                <a:cs typeface="Consolas" charset="0"/>
              </a:rPr>
              <a:t>) -&gt; new </a:t>
            </a:r>
            <a:r>
              <a:rPr lang="en-US" sz="1600" dirty="0" err="1" smtClean="0">
                <a:solidFill>
                  <a:schemeClr val="bg1"/>
                </a:solidFill>
                <a:latin typeface="Consolas" charset="0"/>
                <a:ea typeface="Consolas" charset="0"/>
                <a:cs typeface="Consolas" charset="0"/>
              </a:rPr>
              <a:t>UserProfile</a:t>
            </a:r>
            <a:r>
              <a:rPr lang="en-US" sz="1600" dirty="0" smtClean="0">
                <a:solidFill>
                  <a:schemeClr val="bg1"/>
                </a:solidFill>
                <a:latin typeface="Consolas" charset="0"/>
                <a:ea typeface="Consolas" charset="0"/>
                <a:cs typeface="Consolas" charset="0"/>
              </a:rPr>
              <a:t>(</a:t>
            </a:r>
            <a:r>
              <a:rPr lang="en-US" sz="1600" dirty="0" err="1" smtClean="0">
                <a:solidFill>
                  <a:schemeClr val="bg1"/>
                </a:solidFill>
                <a:latin typeface="Consolas" charset="0"/>
                <a:ea typeface="Consolas" charset="0"/>
                <a:cs typeface="Consolas" charset="0"/>
              </a:rPr>
              <a:t>loc</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prefs</a:t>
            </a:r>
            <a:r>
              <a:rPr lang="en-US" sz="1600" dirty="0" smtClean="0">
                <a:solidFill>
                  <a:schemeClr val="bg1"/>
                </a:solidFill>
                <a:latin typeface="Consolas" charset="0"/>
                <a:ea typeface="Consolas" charset="0"/>
                <a:cs typeface="Consolas" charset="0"/>
              </a:rPr>
              <a:t>));</a:t>
            </a:r>
          </a:p>
        </p:txBody>
      </p:sp>
      <p:sp>
        <p:nvSpPr>
          <p:cNvPr id="3" name="TextBox 2"/>
          <p:cNvSpPr txBox="1"/>
          <p:nvPr/>
        </p:nvSpPr>
        <p:spPr>
          <a:xfrm>
            <a:off x="8982192" y="5764897"/>
            <a:ext cx="2590774" cy="369332"/>
          </a:xfrm>
          <a:prstGeom prst="rect">
            <a:avLst/>
          </a:prstGeom>
          <a:noFill/>
        </p:spPr>
        <p:txBody>
          <a:bodyPr wrap="none" rtlCol="0">
            <a:spAutoFit/>
          </a:bodyPr>
          <a:lstStyle/>
          <a:p>
            <a:r>
              <a:rPr lang="en-US" dirty="0" err="1" smtClean="0">
                <a:solidFill>
                  <a:schemeClr val="accent4"/>
                </a:solidFill>
                <a:latin typeface="Consolas" charset="0"/>
                <a:ea typeface="Consolas" charset="0"/>
                <a:cs typeface="Consolas" charset="0"/>
              </a:rPr>
              <a:t>KTable</a:t>
            </a:r>
            <a:r>
              <a:rPr lang="en-US" dirty="0" smtClean="0">
                <a:solidFill>
                  <a:schemeClr val="accent4"/>
                </a:solidFill>
                <a:latin typeface="Consolas" charset="0"/>
                <a:ea typeface="Consolas" charset="0"/>
                <a:cs typeface="Consolas" charset="0"/>
              </a:rPr>
              <a:t> </a:t>
            </a:r>
            <a:r>
              <a:rPr lang="en-US" dirty="0" err="1" smtClean="0">
                <a:latin typeface="Consolas" charset="0"/>
                <a:ea typeface="Consolas" charset="0"/>
                <a:cs typeface="Consolas" charset="0"/>
              </a:rPr>
              <a:t>userProfiles</a:t>
            </a:r>
            <a:endParaRPr lang="en-US" dirty="0">
              <a:latin typeface="Consolas" charset="0"/>
              <a:ea typeface="Consolas" charset="0"/>
              <a:cs typeface="Consolas" charset="0"/>
            </a:endParaRPr>
          </a:p>
        </p:txBody>
      </p:sp>
      <p:sp>
        <p:nvSpPr>
          <p:cNvPr id="29" name="TextBox 28"/>
          <p:cNvSpPr txBox="1"/>
          <p:nvPr/>
        </p:nvSpPr>
        <p:spPr>
          <a:xfrm>
            <a:off x="1217680" y="5764897"/>
            <a:ext cx="2590774" cy="369332"/>
          </a:xfrm>
          <a:prstGeom prst="rect">
            <a:avLst/>
          </a:prstGeom>
          <a:noFill/>
        </p:spPr>
        <p:txBody>
          <a:bodyPr wrap="none" rtlCol="0">
            <a:spAutoFit/>
          </a:bodyPr>
          <a:lstStyle/>
          <a:p>
            <a:r>
              <a:rPr lang="en-US" dirty="0" err="1" smtClean="0">
                <a:solidFill>
                  <a:schemeClr val="accent4"/>
                </a:solidFill>
                <a:latin typeface="Consolas" charset="0"/>
                <a:ea typeface="Consolas" charset="0"/>
                <a:cs typeface="Consolas" charset="0"/>
              </a:rPr>
              <a:t>KTable</a:t>
            </a:r>
            <a:r>
              <a:rPr lang="en-US" dirty="0" smtClean="0">
                <a:solidFill>
                  <a:schemeClr val="accent4"/>
                </a:solidFill>
                <a:latin typeface="Consolas" charset="0"/>
                <a:ea typeface="Consolas" charset="0"/>
                <a:cs typeface="Consolas" charset="0"/>
              </a:rPr>
              <a:t> </a:t>
            </a:r>
            <a:r>
              <a:rPr lang="en-US" dirty="0" err="1" smtClean="0">
                <a:latin typeface="Consolas" charset="0"/>
                <a:ea typeface="Consolas" charset="0"/>
                <a:cs typeface="Consolas" charset="0"/>
              </a:rPr>
              <a:t>userProfiles</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40767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Kafka Streams: Unix analogy</a:t>
            </a:r>
            <a:endParaRPr lang="en-US" dirty="0"/>
          </a:p>
        </p:txBody>
      </p:sp>
      <p:sp>
        <p:nvSpPr>
          <p:cNvPr id="5" name="TextBox 4"/>
          <p:cNvSpPr txBox="1"/>
          <p:nvPr/>
        </p:nvSpPr>
        <p:spPr>
          <a:xfrm>
            <a:off x="2282053" y="3394544"/>
            <a:ext cx="7823428" cy="400110"/>
          </a:xfrm>
          <a:prstGeom prst="rect">
            <a:avLst/>
          </a:prstGeom>
          <a:solidFill>
            <a:schemeClr val="tx1"/>
          </a:solidFill>
          <a:ln>
            <a:solidFill>
              <a:schemeClr val="bg1">
                <a:lumMod val="50000"/>
              </a:schemeClr>
            </a:solidFill>
          </a:ln>
        </p:spPr>
        <p:txBody>
          <a:bodyPr wrap="square" rtlCol="0">
            <a:spAutoFit/>
          </a:bodyPr>
          <a:lstStyle/>
          <a:p>
            <a:pPr algn="ctr"/>
            <a:r>
              <a:rPr lang="en-US" sz="2000" dirty="0">
                <a:solidFill>
                  <a:schemeClr val="bg1">
                    <a:lumMod val="95000"/>
                  </a:schemeClr>
                </a:solidFill>
                <a:latin typeface="Consolas"/>
                <a:cs typeface="Consolas"/>
              </a:rPr>
              <a:t>$ </a:t>
            </a:r>
            <a:r>
              <a:rPr lang="en-US" sz="2000" dirty="0">
                <a:solidFill>
                  <a:schemeClr val="bg1"/>
                </a:solidFill>
                <a:latin typeface="Consolas"/>
                <a:cs typeface="Consolas"/>
              </a:rPr>
              <a:t>cat </a:t>
            </a:r>
            <a:r>
              <a:rPr lang="en-US" sz="2000" dirty="0">
                <a:solidFill>
                  <a:schemeClr val="accent1"/>
                </a:solidFill>
                <a:latin typeface="Consolas"/>
                <a:cs typeface="Consolas"/>
              </a:rPr>
              <a:t>&lt;</a:t>
            </a:r>
            <a:r>
              <a:rPr lang="en-US" sz="2000" dirty="0">
                <a:solidFill>
                  <a:schemeClr val="bg1">
                    <a:lumMod val="95000"/>
                  </a:schemeClr>
                </a:solidFill>
                <a:latin typeface="Consolas"/>
                <a:cs typeface="Consolas"/>
              </a:rPr>
              <a:t> </a:t>
            </a:r>
            <a:r>
              <a:rPr lang="en-US" sz="2000" dirty="0" err="1">
                <a:solidFill>
                  <a:schemeClr val="bg1">
                    <a:lumMod val="95000"/>
                  </a:schemeClr>
                </a:solidFill>
                <a:latin typeface="Consolas"/>
                <a:cs typeface="Consolas"/>
              </a:rPr>
              <a:t>in.txt</a:t>
            </a:r>
            <a:r>
              <a:rPr lang="en-US" sz="2000" dirty="0">
                <a:solidFill>
                  <a:schemeClr val="bg1">
                    <a:lumMod val="95000"/>
                  </a:schemeClr>
                </a:solidFill>
                <a:latin typeface="Consolas"/>
                <a:cs typeface="Consolas"/>
              </a:rPr>
              <a:t> </a:t>
            </a:r>
            <a:r>
              <a:rPr lang="en-US" sz="2000" b="1" dirty="0">
                <a:solidFill>
                  <a:schemeClr val="accent4"/>
                </a:solidFill>
                <a:latin typeface="Consolas"/>
                <a:cs typeface="Consolas"/>
              </a:rPr>
              <a:t>|</a:t>
            </a:r>
            <a:r>
              <a:rPr lang="en-US" sz="2000" dirty="0">
                <a:solidFill>
                  <a:schemeClr val="bg1">
                    <a:lumMod val="95000"/>
                  </a:schemeClr>
                </a:solidFill>
                <a:latin typeface="Consolas"/>
                <a:cs typeface="Consolas"/>
              </a:rPr>
              <a:t> </a:t>
            </a:r>
            <a:r>
              <a:rPr lang="en-US" sz="2000" dirty="0">
                <a:solidFill>
                  <a:srgbClr val="92D050"/>
                </a:solidFill>
                <a:latin typeface="Consolas"/>
                <a:cs typeface="Consolas"/>
              </a:rPr>
              <a:t>grep </a:t>
            </a:r>
            <a:r>
              <a:rPr lang="en-US" sz="2000" dirty="0">
                <a:solidFill>
                  <a:schemeClr val="bg1">
                    <a:lumMod val="95000"/>
                  </a:schemeClr>
                </a:solidFill>
                <a:latin typeface="Consolas"/>
                <a:cs typeface="Consolas"/>
              </a:rPr>
              <a:t>“apache” </a:t>
            </a:r>
            <a:r>
              <a:rPr lang="en-US" sz="2000" b="1" dirty="0">
                <a:solidFill>
                  <a:schemeClr val="accent4"/>
                </a:solidFill>
                <a:latin typeface="Consolas"/>
                <a:cs typeface="Consolas"/>
              </a:rPr>
              <a:t>|</a:t>
            </a:r>
            <a:r>
              <a:rPr lang="en-US" sz="2000" dirty="0">
                <a:solidFill>
                  <a:schemeClr val="bg1">
                    <a:lumMod val="95000"/>
                  </a:schemeClr>
                </a:solidFill>
                <a:latin typeface="Consolas"/>
                <a:cs typeface="Consolas"/>
              </a:rPr>
              <a:t> </a:t>
            </a:r>
            <a:r>
              <a:rPr lang="en-US" sz="2000" dirty="0" err="1">
                <a:solidFill>
                  <a:srgbClr val="92D050"/>
                </a:solidFill>
                <a:latin typeface="Consolas"/>
                <a:cs typeface="Consolas"/>
              </a:rPr>
              <a:t>tr</a:t>
            </a:r>
            <a:r>
              <a:rPr lang="en-US" sz="2000" dirty="0">
                <a:solidFill>
                  <a:srgbClr val="92D050"/>
                </a:solidFill>
                <a:latin typeface="Consolas"/>
                <a:cs typeface="Consolas"/>
              </a:rPr>
              <a:t> </a:t>
            </a:r>
            <a:r>
              <a:rPr lang="en-US" sz="2000" dirty="0">
                <a:solidFill>
                  <a:schemeClr val="bg1">
                    <a:lumMod val="95000"/>
                  </a:schemeClr>
                </a:solidFill>
                <a:latin typeface="Consolas"/>
                <a:cs typeface="Consolas"/>
              </a:rPr>
              <a:t>a-z A-Z </a:t>
            </a:r>
            <a:r>
              <a:rPr lang="en-US" sz="2000" dirty="0">
                <a:solidFill>
                  <a:schemeClr val="accent1"/>
                </a:solidFill>
                <a:latin typeface="Consolas"/>
                <a:cs typeface="Consolas"/>
              </a:rPr>
              <a:t>&gt;</a:t>
            </a:r>
            <a:r>
              <a:rPr lang="en-US" sz="2000" dirty="0">
                <a:solidFill>
                  <a:srgbClr val="FFFFFF"/>
                </a:solidFill>
                <a:latin typeface="Consolas"/>
                <a:cs typeface="Consolas"/>
              </a:rPr>
              <a:t> </a:t>
            </a:r>
            <a:r>
              <a:rPr lang="en-US" sz="2000" dirty="0" err="1">
                <a:solidFill>
                  <a:srgbClr val="FFFFFF"/>
                </a:solidFill>
                <a:latin typeface="Consolas"/>
                <a:cs typeface="Consolas"/>
              </a:rPr>
              <a:t>out.txt</a:t>
            </a:r>
            <a:endParaRPr lang="en-US" sz="2000" dirty="0">
              <a:solidFill>
                <a:srgbClr val="FFFFFF"/>
              </a:solidFill>
              <a:latin typeface="Consolas"/>
              <a:cs typeface="Consolas"/>
            </a:endParaRPr>
          </a:p>
        </p:txBody>
      </p:sp>
      <p:grpSp>
        <p:nvGrpSpPr>
          <p:cNvPr id="6" name="Group 5"/>
          <p:cNvGrpSpPr/>
          <p:nvPr/>
        </p:nvGrpSpPr>
        <p:grpSpPr>
          <a:xfrm>
            <a:off x="4521690" y="3883449"/>
            <a:ext cx="2484870" cy="1124149"/>
            <a:chOff x="6186341" y="4077765"/>
            <a:chExt cx="2484870" cy="1124149"/>
          </a:xfrm>
          <a:solidFill>
            <a:srgbClr val="FF7777"/>
          </a:solidFill>
        </p:grpSpPr>
        <p:grpSp>
          <p:nvGrpSpPr>
            <p:cNvPr id="7" name="Group 6"/>
            <p:cNvGrpSpPr/>
            <p:nvPr/>
          </p:nvGrpSpPr>
          <p:grpSpPr>
            <a:xfrm>
              <a:off x="6186341" y="4077765"/>
              <a:ext cx="2484870" cy="1124149"/>
              <a:chOff x="6186341" y="4077765"/>
              <a:chExt cx="2484870" cy="1124149"/>
            </a:xfrm>
            <a:grpFill/>
          </p:grpSpPr>
          <p:sp>
            <p:nvSpPr>
              <p:cNvPr id="9" name="Right Arrow 8"/>
              <p:cNvSpPr/>
              <p:nvPr/>
            </p:nvSpPr>
            <p:spPr>
              <a:xfrm rot="16200000">
                <a:off x="5991431" y="4272676"/>
                <a:ext cx="650501" cy="260680"/>
              </a:xfrm>
              <a:prstGeom prst="rightArrow">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186341" y="4801804"/>
                <a:ext cx="2484870" cy="400110"/>
              </a:xfrm>
              <a:prstGeom prst="rect">
                <a:avLst/>
              </a:prstGeom>
              <a:solidFill>
                <a:schemeClr val="accent4"/>
              </a:solidFill>
            </p:spPr>
            <p:txBody>
              <a:bodyPr wrap="square" rtlCol="0">
                <a:spAutoFit/>
              </a:bodyPr>
              <a:lstStyle/>
              <a:p>
                <a:pPr algn="ctr"/>
                <a:r>
                  <a:rPr lang="en-US" sz="2000" dirty="0" smtClean="0">
                    <a:solidFill>
                      <a:schemeClr val="bg1"/>
                    </a:solidFill>
                    <a:latin typeface="Arial"/>
                    <a:cs typeface="Arial"/>
                  </a:rPr>
                  <a:t>Kafka Core</a:t>
                </a:r>
                <a:endParaRPr lang="en-US" sz="2000" dirty="0">
                  <a:solidFill>
                    <a:schemeClr val="bg1"/>
                  </a:solidFill>
                  <a:latin typeface="Arial"/>
                  <a:cs typeface="Arial"/>
                </a:endParaRPr>
              </a:p>
            </p:txBody>
          </p:sp>
        </p:grpSp>
        <p:sp>
          <p:nvSpPr>
            <p:cNvPr id="8" name="Right Arrow 7"/>
            <p:cNvSpPr/>
            <p:nvPr/>
          </p:nvSpPr>
          <p:spPr>
            <a:xfrm rot="16200000">
              <a:off x="8221793" y="4278850"/>
              <a:ext cx="641687" cy="257148"/>
            </a:xfrm>
            <a:prstGeom prst="rightArrow">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423796" y="2228838"/>
            <a:ext cx="6628671" cy="1100140"/>
            <a:chOff x="5232627" y="5033511"/>
            <a:chExt cx="9042265" cy="1100140"/>
          </a:xfrm>
          <a:solidFill>
            <a:schemeClr val="accent6"/>
          </a:solidFill>
        </p:grpSpPr>
        <p:grpSp>
          <p:nvGrpSpPr>
            <p:cNvPr id="12" name="Group 11"/>
            <p:cNvGrpSpPr/>
            <p:nvPr/>
          </p:nvGrpSpPr>
          <p:grpSpPr>
            <a:xfrm>
              <a:off x="5232627" y="5033511"/>
              <a:ext cx="3217367" cy="1100140"/>
              <a:chOff x="5232627" y="5033511"/>
              <a:chExt cx="3217367" cy="1100140"/>
            </a:xfrm>
            <a:grpFill/>
          </p:grpSpPr>
          <p:sp>
            <p:nvSpPr>
              <p:cNvPr id="14" name="Right Arrow 13"/>
              <p:cNvSpPr/>
              <p:nvPr/>
            </p:nvSpPr>
            <p:spPr>
              <a:xfrm rot="3823542">
                <a:off x="5997108" y="5652443"/>
                <a:ext cx="599559" cy="36285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232627" y="5033511"/>
                <a:ext cx="3217367" cy="400110"/>
              </a:xfrm>
              <a:prstGeom prst="rect">
                <a:avLst/>
              </a:prstGeom>
              <a:solidFill>
                <a:schemeClr val="accent1"/>
              </a:solidFill>
            </p:spPr>
            <p:txBody>
              <a:bodyPr wrap="square" rtlCol="0">
                <a:spAutoFit/>
              </a:bodyPr>
              <a:lstStyle/>
              <a:p>
                <a:pPr algn="ctr"/>
                <a:r>
                  <a:rPr lang="en-US" sz="2000" dirty="0">
                    <a:solidFill>
                      <a:schemeClr val="bg1"/>
                    </a:solidFill>
                    <a:latin typeface="Arial"/>
                    <a:cs typeface="Arial"/>
                  </a:rPr>
                  <a:t>Kafka Connect</a:t>
                </a:r>
              </a:p>
            </p:txBody>
          </p:sp>
        </p:grpSp>
        <p:sp>
          <p:nvSpPr>
            <p:cNvPr id="13" name="Right Arrow 12"/>
            <p:cNvSpPr/>
            <p:nvPr/>
          </p:nvSpPr>
          <p:spPr>
            <a:xfrm rot="7097171">
              <a:off x="13772431" y="5627123"/>
              <a:ext cx="642065" cy="36285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945398" y="2228838"/>
            <a:ext cx="2431572" cy="1109642"/>
            <a:chOff x="4995631" y="5532215"/>
            <a:chExt cx="2431572" cy="1109642"/>
          </a:xfrm>
          <a:solidFill>
            <a:schemeClr val="accent1"/>
          </a:solidFill>
        </p:grpSpPr>
        <p:grpSp>
          <p:nvGrpSpPr>
            <p:cNvPr id="17" name="Group 16"/>
            <p:cNvGrpSpPr/>
            <p:nvPr/>
          </p:nvGrpSpPr>
          <p:grpSpPr>
            <a:xfrm>
              <a:off x="4995631" y="5532215"/>
              <a:ext cx="2431572" cy="1109641"/>
              <a:chOff x="4995631" y="5532215"/>
              <a:chExt cx="2431572" cy="1109641"/>
            </a:xfrm>
            <a:grpFill/>
          </p:grpSpPr>
          <p:sp>
            <p:nvSpPr>
              <p:cNvPr id="19" name="Right Arrow 18"/>
              <p:cNvSpPr/>
              <p:nvPr/>
            </p:nvSpPr>
            <p:spPr>
              <a:xfrm rot="5400000">
                <a:off x="4847289" y="6195746"/>
                <a:ext cx="636964" cy="255255"/>
              </a:xfrm>
              <a:prstGeom prst="rightArrow">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995631" y="5532215"/>
                <a:ext cx="2431572" cy="400110"/>
              </a:xfrm>
              <a:prstGeom prst="rect">
                <a:avLst/>
              </a:prstGeom>
              <a:solidFill>
                <a:srgbClr val="92D050"/>
              </a:solidFill>
            </p:spPr>
            <p:txBody>
              <a:bodyPr wrap="square" rtlCol="0">
                <a:spAutoFit/>
              </a:bodyPr>
              <a:lstStyle/>
              <a:p>
                <a:pPr algn="ctr"/>
                <a:r>
                  <a:rPr lang="en-US" sz="2000" dirty="0">
                    <a:solidFill>
                      <a:schemeClr val="bg1"/>
                    </a:solidFill>
                    <a:latin typeface="Arial"/>
                    <a:cs typeface="Arial"/>
                  </a:rPr>
                  <a:t>Kafka Streams</a:t>
                </a:r>
              </a:p>
            </p:txBody>
          </p:sp>
        </p:grpSp>
        <p:sp>
          <p:nvSpPr>
            <p:cNvPr id="18" name="Right Arrow 17"/>
            <p:cNvSpPr/>
            <p:nvPr/>
          </p:nvSpPr>
          <p:spPr>
            <a:xfrm rot="5400000">
              <a:off x="6965842" y="6180497"/>
              <a:ext cx="658738" cy="263981"/>
            </a:xfrm>
            <a:prstGeom prst="rightArrow">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046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 continuously compute current users per geo-region</a:t>
            </a:r>
            <a:endParaRPr lang="en-US" dirty="0"/>
          </a:p>
        </p:txBody>
      </p:sp>
      <p:sp>
        <p:nvSpPr>
          <p:cNvPr id="67" name="TextBox 66"/>
          <p:cNvSpPr txBox="1"/>
          <p:nvPr/>
        </p:nvSpPr>
        <p:spPr>
          <a:xfrm>
            <a:off x="635620" y="991571"/>
            <a:ext cx="11391905" cy="3046988"/>
          </a:xfrm>
          <a:prstGeom prst="rect">
            <a:avLst/>
          </a:prstGeom>
          <a:solidFill>
            <a:schemeClr val="tx1">
              <a:lumMod val="85000"/>
              <a:lumOff val="15000"/>
            </a:schemeClr>
          </a:solidFill>
        </p:spPr>
        <p:txBody>
          <a:bodyPr wrap="square" rtlCol="0">
            <a:spAutoFit/>
          </a:bodyPr>
          <a:lstStyle/>
          <a:p>
            <a:r>
              <a:rPr lang="en-US" sz="1600" dirty="0" err="1" smtClean="0">
                <a:solidFill>
                  <a:schemeClr val="accent4"/>
                </a:solidFill>
                <a:latin typeface="Consolas" charset="0"/>
                <a:ea typeface="Consolas" charset="0"/>
                <a:cs typeface="Consolas" charset="0"/>
              </a:rPr>
              <a:t>KTable</a:t>
            </a:r>
            <a:r>
              <a:rPr lang="en-US" sz="1600" dirty="0" smtClean="0">
                <a:solidFill>
                  <a:schemeClr val="bg1"/>
                </a:solidFill>
                <a:latin typeface="Consolas" charset="0"/>
                <a:ea typeface="Consolas" charset="0"/>
                <a:cs typeface="Consolas" charset="0"/>
              </a:rPr>
              <a:t>&lt;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Location&gt; </a:t>
            </a:r>
            <a:r>
              <a:rPr lang="en-US" sz="1600" dirty="0" err="1" smtClean="0">
                <a:solidFill>
                  <a:schemeClr val="bg1"/>
                </a:solidFill>
                <a:latin typeface="Consolas" charset="0"/>
                <a:ea typeface="Consolas" charset="0"/>
                <a:cs typeface="Consolas" charset="0"/>
              </a:rPr>
              <a:t>userLocations</a:t>
            </a:r>
            <a:r>
              <a:rPr lang="en-US" sz="1600" dirty="0" smtClean="0">
                <a:solidFill>
                  <a:schemeClr val="bg1"/>
                </a:solidFill>
                <a:latin typeface="Consolas" charset="0"/>
                <a:ea typeface="Consolas" charset="0"/>
                <a:cs typeface="Consolas" charset="0"/>
              </a:rPr>
              <a:t> = </a:t>
            </a:r>
            <a:r>
              <a:rPr lang="en-US" sz="1600" dirty="0" err="1" smtClean="0">
                <a:solidFill>
                  <a:schemeClr val="bg1"/>
                </a:solidFill>
                <a:latin typeface="Consolas" charset="0"/>
                <a:ea typeface="Consolas" charset="0"/>
                <a:cs typeface="Consolas" charset="0"/>
              </a:rPr>
              <a:t>builder.</a:t>
            </a:r>
            <a:r>
              <a:rPr lang="en-US" sz="1600" dirty="0" err="1">
                <a:solidFill>
                  <a:srgbClr val="FFFF00"/>
                </a:solidFill>
                <a:latin typeface="Consolas" charset="0"/>
                <a:ea typeface="Consolas" charset="0"/>
                <a:cs typeface="Consolas" charset="0"/>
              </a:rPr>
              <a:t>table</a:t>
            </a:r>
            <a:r>
              <a:rPr lang="en-US" sz="1600" dirty="0" smtClean="0">
                <a:solidFill>
                  <a:schemeClr val="bg1"/>
                </a:solidFill>
                <a:latin typeface="Consolas" charset="0"/>
                <a:ea typeface="Consolas" charset="0"/>
                <a:cs typeface="Consolas" charset="0"/>
              </a:rPr>
              <a:t>(“user-locations-topic”);</a:t>
            </a:r>
          </a:p>
          <a:p>
            <a:r>
              <a:rPr lang="en-US" sz="1600" dirty="0" err="1">
                <a:solidFill>
                  <a:schemeClr val="accent4"/>
                </a:solidFill>
                <a:latin typeface="Consolas" charset="0"/>
                <a:ea typeface="Consolas" charset="0"/>
                <a:cs typeface="Consolas" charset="0"/>
              </a:rPr>
              <a:t>KTable</a:t>
            </a:r>
            <a:r>
              <a:rPr lang="en-US" sz="1600" dirty="0" smtClean="0">
                <a:solidFill>
                  <a:schemeClr val="bg1"/>
                </a:solidFill>
                <a:latin typeface="Consolas" charset="0"/>
                <a:ea typeface="Consolas" charset="0"/>
                <a:cs typeface="Consolas" charset="0"/>
              </a:rPr>
              <a:t>&lt;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Prefs</a:t>
            </a:r>
            <a:r>
              <a:rPr lang="en-US" sz="1600" dirty="0" smtClean="0">
                <a:solidFill>
                  <a:schemeClr val="bg1"/>
                </a:solidFill>
                <a:latin typeface="Consolas" charset="0"/>
                <a:ea typeface="Consolas" charset="0"/>
                <a:cs typeface="Consolas" charset="0"/>
              </a:rPr>
              <a:t>&gt;    </a:t>
            </a:r>
            <a:r>
              <a:rPr lang="en-US" sz="1600" dirty="0" err="1" smtClean="0">
                <a:solidFill>
                  <a:schemeClr val="bg1"/>
                </a:solidFill>
                <a:latin typeface="Consolas" charset="0"/>
                <a:ea typeface="Consolas" charset="0"/>
                <a:cs typeface="Consolas" charset="0"/>
              </a:rPr>
              <a:t>userPrefs</a:t>
            </a:r>
            <a:r>
              <a:rPr lang="en-US" sz="1600" dirty="0" smtClean="0">
                <a:solidFill>
                  <a:schemeClr val="bg1"/>
                </a:solidFill>
                <a:latin typeface="Consolas" charset="0"/>
                <a:ea typeface="Consolas" charset="0"/>
                <a:cs typeface="Consolas" charset="0"/>
              </a:rPr>
              <a:t>     = </a:t>
            </a:r>
            <a:r>
              <a:rPr lang="en-US" sz="1600" dirty="0" err="1" smtClean="0">
                <a:solidFill>
                  <a:schemeClr val="bg1"/>
                </a:solidFill>
                <a:latin typeface="Consolas" charset="0"/>
                <a:ea typeface="Consolas" charset="0"/>
                <a:cs typeface="Consolas" charset="0"/>
              </a:rPr>
              <a:t>builder.</a:t>
            </a:r>
            <a:r>
              <a:rPr lang="en-US" sz="1600" dirty="0" err="1">
                <a:solidFill>
                  <a:srgbClr val="FFFF00"/>
                </a:solidFill>
                <a:latin typeface="Consolas" charset="0"/>
                <a:ea typeface="Consolas" charset="0"/>
                <a:cs typeface="Consolas" charset="0"/>
              </a:rPr>
              <a:t>table</a:t>
            </a:r>
            <a:r>
              <a:rPr lang="en-US" sz="1600" dirty="0" smtClean="0">
                <a:solidFill>
                  <a:schemeClr val="bg1"/>
                </a:solidFill>
                <a:latin typeface="Consolas" charset="0"/>
                <a:ea typeface="Consolas" charset="0"/>
                <a:cs typeface="Consolas" charset="0"/>
              </a:rPr>
              <a:t>(“user-preferences-topic</a:t>
            </a:r>
            <a:r>
              <a:rPr lang="en-US" sz="1600" dirty="0">
                <a:solidFill>
                  <a:schemeClr val="bg1"/>
                </a:solidFill>
                <a:latin typeface="Consolas" charset="0"/>
                <a:ea typeface="Consolas" charset="0"/>
                <a:cs typeface="Consolas" charset="0"/>
              </a:rPr>
              <a:t>”);</a:t>
            </a:r>
          </a:p>
          <a:p>
            <a:endParaRPr lang="en-US" sz="1600" dirty="0" smtClean="0">
              <a:solidFill>
                <a:schemeClr val="accent4"/>
              </a:solidFill>
              <a:latin typeface="Consolas" charset="0"/>
              <a:ea typeface="Consolas" charset="0"/>
              <a:cs typeface="Consolas" charset="0"/>
            </a:endParaRPr>
          </a:p>
          <a:p>
            <a:r>
              <a:rPr lang="en-US" sz="1600" dirty="0" smtClean="0">
                <a:solidFill>
                  <a:schemeClr val="bg1">
                    <a:lumMod val="75000"/>
                  </a:schemeClr>
                </a:solidFill>
                <a:latin typeface="Consolas" charset="0"/>
                <a:ea typeface="Consolas" charset="0"/>
                <a:cs typeface="Consolas" charset="0"/>
              </a:rPr>
              <a:t>// Merge into detailed user profiles (continuously updated)</a:t>
            </a:r>
          </a:p>
          <a:p>
            <a:r>
              <a:rPr lang="en-US" sz="1600" dirty="0" err="1" smtClean="0">
                <a:solidFill>
                  <a:schemeClr val="accent4"/>
                </a:solidFill>
                <a:latin typeface="Consolas" charset="0"/>
                <a:ea typeface="Consolas" charset="0"/>
                <a:cs typeface="Consolas" charset="0"/>
              </a:rPr>
              <a:t>KTable</a:t>
            </a:r>
            <a:r>
              <a:rPr lang="en-US" sz="1600" dirty="0" smtClean="0">
                <a:solidFill>
                  <a:schemeClr val="bg1"/>
                </a:solidFill>
                <a:latin typeface="Consolas" charset="0"/>
                <a:ea typeface="Consolas" charset="0"/>
                <a:cs typeface="Consolas" charset="0"/>
              </a:rPr>
              <a:t>&lt;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UserProfile</a:t>
            </a:r>
            <a:r>
              <a:rPr lang="en-US" sz="1600" dirty="0" smtClean="0">
                <a:solidFill>
                  <a:schemeClr val="bg1"/>
                </a:solidFill>
                <a:latin typeface="Consolas" charset="0"/>
                <a:ea typeface="Consolas" charset="0"/>
                <a:cs typeface="Consolas" charset="0"/>
              </a:rPr>
              <a:t>&gt; </a:t>
            </a:r>
            <a:r>
              <a:rPr lang="en-US" sz="1600" dirty="0" err="1" smtClean="0">
                <a:solidFill>
                  <a:schemeClr val="bg1"/>
                </a:solidFill>
                <a:latin typeface="Consolas" charset="0"/>
                <a:ea typeface="Consolas" charset="0"/>
                <a:cs typeface="Consolas" charset="0"/>
              </a:rPr>
              <a:t>userProfiles</a:t>
            </a:r>
            <a:r>
              <a:rPr lang="en-US" sz="1600" dirty="0">
                <a:solidFill>
                  <a:schemeClr val="bg1"/>
                </a:solidFill>
                <a:latin typeface="Consolas" charset="0"/>
                <a:ea typeface="Consolas" charset="0"/>
                <a:cs typeface="Consolas" charset="0"/>
              </a:rPr>
              <a:t> </a:t>
            </a:r>
            <a:r>
              <a:rPr lang="en-US" sz="1600" dirty="0" smtClean="0">
                <a:solidFill>
                  <a:schemeClr val="bg1"/>
                </a:solidFill>
                <a:latin typeface="Consolas" charset="0"/>
                <a:ea typeface="Consolas" charset="0"/>
                <a:cs typeface="Consolas" charset="0"/>
              </a:rPr>
              <a:t>=</a:t>
            </a:r>
          </a:p>
          <a:p>
            <a:r>
              <a:rPr lang="en-US" sz="1600" dirty="0">
                <a:solidFill>
                  <a:schemeClr val="bg1"/>
                </a:solidFill>
                <a:latin typeface="Consolas" charset="0"/>
                <a:ea typeface="Consolas" charset="0"/>
                <a:cs typeface="Consolas" charset="0"/>
              </a:rPr>
              <a:t> </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userLocations.</a:t>
            </a:r>
            <a:r>
              <a:rPr lang="en-US" sz="1600" dirty="0" err="1">
                <a:solidFill>
                  <a:srgbClr val="FFFF00"/>
                </a:solidFill>
                <a:latin typeface="Consolas" charset="0"/>
                <a:ea typeface="Consolas" charset="0"/>
                <a:cs typeface="Consolas" charset="0"/>
              </a:rPr>
              <a:t>join</a:t>
            </a:r>
            <a:r>
              <a:rPr lang="en-US" sz="1600" dirty="0" smtClean="0">
                <a:solidFill>
                  <a:schemeClr val="bg1"/>
                </a:solidFill>
                <a:latin typeface="Consolas" charset="0"/>
                <a:ea typeface="Consolas" charset="0"/>
                <a:cs typeface="Consolas" charset="0"/>
              </a:rPr>
              <a:t>(</a:t>
            </a:r>
            <a:r>
              <a:rPr lang="en-US" sz="1600" dirty="0" err="1" smtClean="0">
                <a:solidFill>
                  <a:schemeClr val="bg1"/>
                </a:solidFill>
                <a:latin typeface="Consolas" charset="0"/>
                <a:ea typeface="Consolas" charset="0"/>
                <a:cs typeface="Consolas" charset="0"/>
              </a:rPr>
              <a:t>userPrefs</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loc</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prefs</a:t>
            </a:r>
            <a:r>
              <a:rPr lang="en-US" sz="1600" dirty="0" smtClean="0">
                <a:solidFill>
                  <a:schemeClr val="bg1"/>
                </a:solidFill>
                <a:latin typeface="Consolas" charset="0"/>
                <a:ea typeface="Consolas" charset="0"/>
                <a:cs typeface="Consolas" charset="0"/>
              </a:rPr>
              <a:t>) -&gt; new </a:t>
            </a:r>
            <a:r>
              <a:rPr lang="en-US" sz="1600" dirty="0" err="1" smtClean="0">
                <a:solidFill>
                  <a:schemeClr val="bg1"/>
                </a:solidFill>
                <a:latin typeface="Consolas" charset="0"/>
                <a:ea typeface="Consolas" charset="0"/>
                <a:cs typeface="Consolas" charset="0"/>
              </a:rPr>
              <a:t>UserProfile</a:t>
            </a:r>
            <a:r>
              <a:rPr lang="en-US" sz="1600" dirty="0" smtClean="0">
                <a:solidFill>
                  <a:schemeClr val="bg1"/>
                </a:solidFill>
                <a:latin typeface="Consolas" charset="0"/>
                <a:ea typeface="Consolas" charset="0"/>
                <a:cs typeface="Consolas" charset="0"/>
              </a:rPr>
              <a:t>(</a:t>
            </a:r>
            <a:r>
              <a:rPr lang="en-US" sz="1600" dirty="0" err="1" smtClean="0">
                <a:solidFill>
                  <a:schemeClr val="bg1"/>
                </a:solidFill>
                <a:latin typeface="Consolas" charset="0"/>
                <a:ea typeface="Consolas" charset="0"/>
                <a:cs typeface="Consolas" charset="0"/>
              </a:rPr>
              <a:t>loc</a:t>
            </a:r>
            <a:r>
              <a:rPr lang="en-US" sz="1600" dirty="0" smtClean="0">
                <a:solidFill>
                  <a:schemeClr val="bg1"/>
                </a:solidFill>
                <a:latin typeface="Consolas" charset="0"/>
                <a:ea typeface="Consolas" charset="0"/>
                <a:cs typeface="Consolas" charset="0"/>
              </a:rPr>
              <a:t>, </a:t>
            </a:r>
            <a:r>
              <a:rPr lang="en-US" sz="1600" dirty="0" err="1" smtClean="0">
                <a:solidFill>
                  <a:schemeClr val="bg1"/>
                </a:solidFill>
                <a:latin typeface="Consolas" charset="0"/>
                <a:ea typeface="Consolas" charset="0"/>
                <a:cs typeface="Consolas" charset="0"/>
              </a:rPr>
              <a:t>prefs</a:t>
            </a:r>
            <a:r>
              <a:rPr lang="en-US" sz="1600" dirty="0" smtClean="0">
                <a:solidFill>
                  <a:schemeClr val="bg1"/>
                </a:solidFill>
                <a:latin typeface="Consolas" charset="0"/>
                <a:ea typeface="Consolas" charset="0"/>
                <a:cs typeface="Consolas" charset="0"/>
              </a:rPr>
              <a:t>));</a:t>
            </a:r>
          </a:p>
          <a:p>
            <a:endParaRPr lang="en-US" sz="1600" dirty="0" smtClean="0">
              <a:solidFill>
                <a:schemeClr val="bg1"/>
              </a:solidFill>
              <a:latin typeface="Consolas" charset="0"/>
              <a:ea typeface="Consolas" charset="0"/>
              <a:cs typeface="Consolas" charset="0"/>
            </a:endParaRPr>
          </a:p>
          <a:p>
            <a:r>
              <a:rPr lang="en-US" sz="1600" dirty="0">
                <a:solidFill>
                  <a:schemeClr val="bg1">
                    <a:lumMod val="75000"/>
                  </a:schemeClr>
                </a:solidFill>
                <a:latin typeface="Consolas" charset="0"/>
                <a:ea typeface="Consolas" charset="0"/>
                <a:cs typeface="Consolas" charset="0"/>
              </a:rPr>
              <a:t>// </a:t>
            </a:r>
            <a:r>
              <a:rPr lang="en-US" sz="1600" dirty="0" smtClean="0">
                <a:solidFill>
                  <a:schemeClr val="bg1">
                    <a:lumMod val="75000"/>
                  </a:schemeClr>
                </a:solidFill>
                <a:latin typeface="Consolas" charset="0"/>
                <a:ea typeface="Consolas" charset="0"/>
                <a:cs typeface="Consolas" charset="0"/>
              </a:rPr>
              <a:t>Compute per-region statistics (continuously updated)</a:t>
            </a:r>
            <a:endParaRPr lang="en-US" sz="1600" dirty="0">
              <a:solidFill>
                <a:schemeClr val="bg1">
                  <a:lumMod val="75000"/>
                </a:schemeClr>
              </a:solidFill>
              <a:latin typeface="Consolas" charset="0"/>
              <a:ea typeface="Consolas" charset="0"/>
              <a:cs typeface="Consolas" charset="0"/>
            </a:endParaRPr>
          </a:p>
          <a:p>
            <a:r>
              <a:rPr lang="en-US" sz="1600" dirty="0" err="1" smtClean="0">
                <a:solidFill>
                  <a:schemeClr val="accent4"/>
                </a:solidFill>
                <a:latin typeface="Consolas" charset="0"/>
                <a:ea typeface="Consolas" charset="0"/>
                <a:cs typeface="Consolas" charset="0"/>
              </a:rPr>
              <a:t>KTable</a:t>
            </a:r>
            <a:r>
              <a:rPr lang="en-US" sz="1600" dirty="0" smtClean="0">
                <a:solidFill>
                  <a:schemeClr val="bg1"/>
                </a:solidFill>
                <a:latin typeface="Consolas" charset="0"/>
                <a:ea typeface="Consolas" charset="0"/>
                <a:cs typeface="Consolas" charset="0"/>
              </a:rPr>
              <a:t>&lt;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Long&gt; </a:t>
            </a:r>
            <a:r>
              <a:rPr lang="en-US" sz="1600" dirty="0" err="1" smtClean="0">
                <a:solidFill>
                  <a:schemeClr val="bg1"/>
                </a:solidFill>
                <a:latin typeface="Consolas" charset="0"/>
                <a:ea typeface="Consolas" charset="0"/>
                <a:cs typeface="Consolas" charset="0"/>
              </a:rPr>
              <a:t>usersPerRegion</a:t>
            </a:r>
            <a:r>
              <a:rPr lang="en-US" sz="1600" dirty="0" smtClean="0">
                <a:solidFill>
                  <a:schemeClr val="bg1"/>
                </a:solidFill>
                <a:latin typeface="Consolas" charset="0"/>
                <a:ea typeface="Consolas" charset="0"/>
                <a:cs typeface="Consolas" charset="0"/>
              </a:rPr>
              <a:t> = </a:t>
            </a:r>
            <a:r>
              <a:rPr lang="en-US" sz="1600" dirty="0" err="1" smtClean="0">
                <a:solidFill>
                  <a:schemeClr val="bg1"/>
                </a:solidFill>
                <a:latin typeface="Consolas" charset="0"/>
                <a:ea typeface="Consolas" charset="0"/>
                <a:cs typeface="Consolas" charset="0"/>
              </a:rPr>
              <a:t>userProfiles</a:t>
            </a:r>
            <a:r>
              <a:rPr lang="en-US" sz="1600" dirty="0" smtClean="0">
                <a:solidFill>
                  <a:schemeClr val="bg1"/>
                </a:solidFill>
                <a:latin typeface="Consolas" charset="0"/>
                <a:ea typeface="Consolas" charset="0"/>
                <a:cs typeface="Consolas" charset="0"/>
              </a:rPr>
              <a:t/>
            </a:r>
            <a:br>
              <a:rPr lang="en-US" sz="1600" dirty="0" smtClean="0">
                <a:solidFill>
                  <a:schemeClr val="bg1"/>
                </a:solidFill>
                <a:latin typeface="Consolas" charset="0"/>
                <a:ea typeface="Consolas" charset="0"/>
                <a:cs typeface="Consolas" charset="0"/>
              </a:rPr>
            </a:br>
            <a:r>
              <a:rPr lang="en-US" sz="1600" dirty="0" smtClean="0">
                <a:solidFill>
                  <a:schemeClr val="bg1"/>
                </a:solidFill>
                <a:latin typeface="Consolas" charset="0"/>
                <a:ea typeface="Consolas" charset="0"/>
                <a:cs typeface="Consolas" charset="0"/>
              </a:rPr>
              <a:t>            .</a:t>
            </a:r>
            <a:r>
              <a:rPr lang="en-US" sz="1600" dirty="0" smtClean="0">
                <a:solidFill>
                  <a:srgbClr val="FFFF00"/>
                </a:solidFill>
                <a:latin typeface="Consolas" charset="0"/>
                <a:ea typeface="Consolas" charset="0"/>
                <a:cs typeface="Consolas" charset="0"/>
              </a:rPr>
              <a:t>filter</a:t>
            </a:r>
            <a:r>
              <a:rPr lang="en-US" sz="1600" dirty="0" smtClean="0">
                <a:solidFill>
                  <a:schemeClr val="bg1"/>
                </a:solidFill>
                <a:latin typeface="Consolas" charset="0"/>
                <a:ea typeface="Consolas" charset="0"/>
                <a:cs typeface="Consolas" charset="0"/>
              </a:rPr>
              <a: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profile)  -&gt; </a:t>
            </a:r>
            <a:r>
              <a:rPr lang="en-US" sz="1600" dirty="0" err="1" smtClean="0">
                <a:solidFill>
                  <a:schemeClr val="bg1"/>
                </a:solidFill>
                <a:latin typeface="Consolas" charset="0"/>
                <a:ea typeface="Consolas" charset="0"/>
                <a:cs typeface="Consolas" charset="0"/>
              </a:rPr>
              <a:t>profile.age</a:t>
            </a:r>
            <a:r>
              <a:rPr lang="en-US" sz="1600" dirty="0" smtClean="0">
                <a:solidFill>
                  <a:schemeClr val="bg1"/>
                </a:solidFill>
                <a:latin typeface="Consolas" charset="0"/>
                <a:ea typeface="Consolas" charset="0"/>
                <a:cs typeface="Consolas" charset="0"/>
              </a:rPr>
              <a:t> &lt; 30)</a:t>
            </a:r>
          </a:p>
          <a:p>
            <a:r>
              <a:rPr lang="en-US" sz="1600" dirty="0">
                <a:solidFill>
                  <a:schemeClr val="bg1"/>
                </a:solidFill>
                <a:latin typeface="Consolas" charset="0"/>
                <a:ea typeface="Consolas" charset="0"/>
                <a:cs typeface="Consolas" charset="0"/>
              </a:rPr>
              <a:t> </a:t>
            </a:r>
            <a:r>
              <a:rPr lang="en-US" sz="1600" dirty="0" smtClean="0">
                <a:solidFill>
                  <a:schemeClr val="bg1"/>
                </a:solidFill>
                <a:latin typeface="Consolas" charset="0"/>
                <a:ea typeface="Consolas" charset="0"/>
                <a:cs typeface="Consolas" charset="0"/>
              </a:rPr>
              <a:t>           .</a:t>
            </a:r>
            <a:r>
              <a:rPr lang="en-US" sz="1600" dirty="0" err="1">
                <a:solidFill>
                  <a:srgbClr val="FFFF00"/>
                </a:solidFill>
                <a:latin typeface="Consolas" charset="0"/>
                <a:ea typeface="Consolas" charset="0"/>
                <a:cs typeface="Consolas" charset="0"/>
              </a:rPr>
              <a:t>groupBy</a:t>
            </a:r>
            <a:r>
              <a:rPr lang="en-US" sz="1600" dirty="0" smtClean="0">
                <a:solidFill>
                  <a:schemeClr val="bg1"/>
                </a:solidFill>
                <a:latin typeface="Consolas" charset="0"/>
                <a:ea typeface="Consolas" charset="0"/>
                <a:cs typeface="Consolas" charset="0"/>
              </a:rPr>
              <a:t>((</a:t>
            </a:r>
            <a:r>
              <a:rPr lang="en-US" sz="1600" dirty="0" err="1" smtClean="0">
                <a:solidFill>
                  <a:schemeClr val="bg1"/>
                </a:solidFill>
                <a:latin typeface="Consolas" charset="0"/>
                <a:ea typeface="Consolas" charset="0"/>
                <a:cs typeface="Consolas" charset="0"/>
              </a:rPr>
              <a:t>userId</a:t>
            </a:r>
            <a:r>
              <a:rPr lang="en-US" sz="1600" dirty="0" smtClean="0">
                <a:solidFill>
                  <a:schemeClr val="bg1"/>
                </a:solidFill>
                <a:latin typeface="Consolas" charset="0"/>
                <a:ea typeface="Consolas" charset="0"/>
                <a:cs typeface="Consolas" charset="0"/>
              </a:rPr>
              <a:t>, profile) -&gt; </a:t>
            </a:r>
            <a:r>
              <a:rPr lang="en-US" sz="1600" dirty="0" err="1" smtClean="0">
                <a:solidFill>
                  <a:schemeClr val="bg1"/>
                </a:solidFill>
                <a:latin typeface="Consolas" charset="0"/>
                <a:ea typeface="Consolas" charset="0"/>
                <a:cs typeface="Consolas" charset="0"/>
              </a:rPr>
              <a:t>profile.location</a:t>
            </a:r>
            <a:r>
              <a:rPr lang="en-US" sz="1600" dirty="0" smtClean="0">
                <a:solidFill>
                  <a:schemeClr val="bg1"/>
                </a:solidFill>
                <a:latin typeface="Consolas" charset="0"/>
                <a:ea typeface="Consolas" charset="0"/>
                <a:cs typeface="Consolas" charset="0"/>
              </a:rPr>
              <a:t>)</a:t>
            </a:r>
          </a:p>
          <a:p>
            <a:r>
              <a:rPr lang="en-US" sz="1600" dirty="0">
                <a:solidFill>
                  <a:schemeClr val="bg1"/>
                </a:solidFill>
                <a:latin typeface="Consolas" charset="0"/>
                <a:ea typeface="Consolas" charset="0"/>
                <a:cs typeface="Consolas" charset="0"/>
              </a:rPr>
              <a:t> </a:t>
            </a:r>
            <a:r>
              <a:rPr lang="en-US" sz="1600" dirty="0" smtClean="0">
                <a:solidFill>
                  <a:schemeClr val="bg1"/>
                </a:solidFill>
                <a:latin typeface="Consolas" charset="0"/>
                <a:ea typeface="Consolas" charset="0"/>
                <a:cs typeface="Consolas" charset="0"/>
              </a:rPr>
              <a:t>           .</a:t>
            </a:r>
            <a:r>
              <a:rPr lang="en-US" sz="1600" dirty="0">
                <a:solidFill>
                  <a:srgbClr val="FFFF00"/>
                </a:solidFill>
                <a:latin typeface="Consolas" charset="0"/>
                <a:ea typeface="Consolas" charset="0"/>
                <a:cs typeface="Consolas" charset="0"/>
              </a:rPr>
              <a:t>count</a:t>
            </a:r>
            <a:r>
              <a:rPr lang="en-US" sz="1600" dirty="0" smtClean="0">
                <a:solidFill>
                  <a:schemeClr val="bg1"/>
                </a:solidFill>
                <a:latin typeface="Consolas" charset="0"/>
                <a:ea typeface="Consolas" charset="0"/>
                <a:cs typeface="Consolas" charset="0"/>
              </a:rPr>
              <a:t>();</a:t>
            </a:r>
          </a:p>
        </p:txBody>
      </p:sp>
      <p:sp>
        <p:nvSpPr>
          <p:cNvPr id="69" name="Right Arrow 68"/>
          <p:cNvSpPr/>
          <p:nvPr/>
        </p:nvSpPr>
        <p:spPr>
          <a:xfrm>
            <a:off x="5752074" y="5475402"/>
            <a:ext cx="695325" cy="2894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5240843" y="4964651"/>
            <a:ext cx="1653974" cy="348916"/>
            <a:chOff x="3137809" y="4589863"/>
            <a:chExt cx="2520356" cy="348916"/>
          </a:xfrm>
        </p:grpSpPr>
        <p:sp>
          <p:nvSpPr>
            <p:cNvPr id="71" name="Rectangle 70"/>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86" name="Rectangle 85"/>
            <p:cNvSpPr/>
            <p:nvPr/>
          </p:nvSpPr>
          <p:spPr>
            <a:xfrm>
              <a:off x="4196363" y="4589863"/>
              <a:ext cx="146180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a:t>
              </a:r>
              <a:endParaRPr lang="en-US" dirty="0">
                <a:solidFill>
                  <a:srgbClr val="008F00"/>
                </a:solidFill>
              </a:endParaRPr>
            </a:p>
          </p:txBody>
        </p:sp>
      </p:grpSp>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897" y="4376592"/>
            <a:ext cx="384188" cy="488425"/>
          </a:xfrm>
          <a:prstGeom prst="rect">
            <a:avLst/>
          </a:prstGeom>
        </p:spPr>
      </p:pic>
      <p:sp>
        <p:nvSpPr>
          <p:cNvPr id="88" name="TextBox 87"/>
          <p:cNvSpPr txBox="1"/>
          <p:nvPr/>
        </p:nvSpPr>
        <p:spPr>
          <a:xfrm>
            <a:off x="5602848" y="4445286"/>
            <a:ext cx="1457450" cy="338554"/>
          </a:xfrm>
          <a:prstGeom prst="rect">
            <a:avLst/>
          </a:prstGeom>
          <a:noFill/>
        </p:spPr>
        <p:txBody>
          <a:bodyPr wrap="none" rtlCol="0">
            <a:spAutoFit/>
          </a:bodyPr>
          <a:lstStyle/>
          <a:p>
            <a:r>
              <a:rPr lang="en-US" sz="1600" dirty="0" smtClean="0"/>
              <a:t>user-locations</a:t>
            </a:r>
            <a:endParaRPr lang="en-US" sz="1600" dirty="0"/>
          </a:p>
        </p:txBody>
      </p:sp>
      <p:grpSp>
        <p:nvGrpSpPr>
          <p:cNvPr id="89" name="Group 88"/>
          <p:cNvGrpSpPr/>
          <p:nvPr/>
        </p:nvGrpSpPr>
        <p:grpSpPr>
          <a:xfrm>
            <a:off x="1334835" y="4257135"/>
            <a:ext cx="1762125" cy="348916"/>
            <a:chOff x="2530532" y="4589863"/>
            <a:chExt cx="2685159" cy="348916"/>
          </a:xfrm>
        </p:grpSpPr>
        <p:sp>
          <p:nvSpPr>
            <p:cNvPr id="90" name="Rectangle 89"/>
            <p:cNvSpPr/>
            <p:nvPr/>
          </p:nvSpPr>
          <p:spPr>
            <a:xfrm>
              <a:off x="2530532" y="4589863"/>
              <a:ext cx="1665831"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r>
                <a:rPr lang="en-US" dirty="0" smtClean="0">
                  <a:solidFill>
                    <a:schemeClr val="tx1"/>
                  </a:solidFill>
                </a:rPr>
                <a:t>frica</a:t>
              </a:r>
              <a:endParaRPr lang="en-US" dirty="0">
                <a:solidFill>
                  <a:schemeClr val="tx1"/>
                </a:solidFill>
              </a:endParaRPr>
            </a:p>
          </p:txBody>
        </p:sp>
        <p:sp>
          <p:nvSpPr>
            <p:cNvPr id="91" name="Rectangle 90"/>
            <p:cNvSpPr/>
            <p:nvPr/>
          </p:nvSpPr>
          <p:spPr>
            <a:xfrm>
              <a:off x="4196363" y="4589863"/>
              <a:ext cx="101932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rgbClr val="008F00"/>
                </a:solidFill>
              </a:endParaRPr>
            </a:p>
          </p:txBody>
        </p:sp>
      </p:grpSp>
      <p:grpSp>
        <p:nvGrpSpPr>
          <p:cNvPr id="95" name="Group 94"/>
          <p:cNvGrpSpPr/>
          <p:nvPr/>
        </p:nvGrpSpPr>
        <p:grpSpPr>
          <a:xfrm>
            <a:off x="1334835" y="4606051"/>
            <a:ext cx="1762125" cy="348916"/>
            <a:chOff x="2530532" y="4589863"/>
            <a:chExt cx="2685159" cy="348916"/>
          </a:xfrm>
        </p:grpSpPr>
        <p:sp>
          <p:nvSpPr>
            <p:cNvPr id="96" name="Rectangle 95"/>
            <p:cNvSpPr/>
            <p:nvPr/>
          </p:nvSpPr>
          <p:spPr>
            <a:xfrm>
              <a:off x="2530532" y="4589863"/>
              <a:ext cx="1665831"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97" name="Rectangle 96"/>
            <p:cNvSpPr/>
            <p:nvPr/>
          </p:nvSpPr>
          <p:spPr>
            <a:xfrm>
              <a:off x="4196363" y="4589863"/>
              <a:ext cx="101932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rgbClr val="008F00"/>
                </a:solidFill>
              </a:endParaRPr>
            </a:p>
          </p:txBody>
        </p:sp>
      </p:grpSp>
      <p:grpSp>
        <p:nvGrpSpPr>
          <p:cNvPr id="98" name="Group 97"/>
          <p:cNvGrpSpPr/>
          <p:nvPr/>
        </p:nvGrpSpPr>
        <p:grpSpPr>
          <a:xfrm>
            <a:off x="1334835" y="4944084"/>
            <a:ext cx="1762125" cy="348916"/>
            <a:chOff x="2530532" y="4589863"/>
            <a:chExt cx="2685159" cy="348916"/>
          </a:xfrm>
        </p:grpSpPr>
        <p:sp>
          <p:nvSpPr>
            <p:cNvPr id="99" name="Rectangle 98"/>
            <p:cNvSpPr/>
            <p:nvPr/>
          </p:nvSpPr>
          <p:spPr>
            <a:xfrm>
              <a:off x="2530532" y="4589863"/>
              <a:ext cx="1665831"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Asia</a:t>
              </a:r>
              <a:endParaRPr lang="en-US" dirty="0">
                <a:solidFill>
                  <a:schemeClr val="tx1"/>
                </a:solidFill>
              </a:endParaRPr>
            </a:p>
          </p:txBody>
        </p:sp>
        <p:sp>
          <p:nvSpPr>
            <p:cNvPr id="100" name="Rectangle 99"/>
            <p:cNvSpPr/>
            <p:nvPr/>
          </p:nvSpPr>
          <p:spPr>
            <a:xfrm>
              <a:off x="4196363" y="4589863"/>
              <a:ext cx="101932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8</a:t>
              </a:r>
              <a:endParaRPr lang="en-US" dirty="0">
                <a:solidFill>
                  <a:srgbClr val="008F00"/>
                </a:solidFill>
              </a:endParaRPr>
            </a:p>
          </p:txBody>
        </p:sp>
      </p:grpSp>
      <p:grpSp>
        <p:nvGrpSpPr>
          <p:cNvPr id="107" name="Group 106"/>
          <p:cNvGrpSpPr/>
          <p:nvPr/>
        </p:nvGrpSpPr>
        <p:grpSpPr>
          <a:xfrm>
            <a:off x="1334835" y="5294842"/>
            <a:ext cx="1762125" cy="348916"/>
            <a:chOff x="2530532" y="4589863"/>
            <a:chExt cx="2685159" cy="348916"/>
          </a:xfrm>
        </p:grpSpPr>
        <p:sp>
          <p:nvSpPr>
            <p:cNvPr id="108" name="Rectangle 107"/>
            <p:cNvSpPr/>
            <p:nvPr/>
          </p:nvSpPr>
          <p:spPr>
            <a:xfrm>
              <a:off x="2530532" y="4589863"/>
              <a:ext cx="1665831"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a:solidFill>
                    <a:schemeClr val="tx1"/>
                  </a:solidFill>
                </a:rPr>
                <a:t>E</a:t>
              </a:r>
              <a:r>
                <a:rPr lang="is-IS" dirty="0" smtClean="0">
                  <a:solidFill>
                    <a:schemeClr val="tx1"/>
                  </a:solidFill>
                </a:rPr>
                <a:t>urope</a:t>
              </a:r>
              <a:endParaRPr lang="en-US" dirty="0">
                <a:solidFill>
                  <a:schemeClr val="tx1"/>
                </a:solidFill>
              </a:endParaRPr>
            </a:p>
          </p:txBody>
        </p:sp>
        <p:sp>
          <p:nvSpPr>
            <p:cNvPr id="109" name="Rectangle 108"/>
            <p:cNvSpPr/>
            <p:nvPr/>
          </p:nvSpPr>
          <p:spPr>
            <a:xfrm>
              <a:off x="4196363" y="4589863"/>
              <a:ext cx="101932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5</a:t>
              </a:r>
              <a:endParaRPr lang="en-US" dirty="0">
                <a:solidFill>
                  <a:srgbClr val="008F00"/>
                </a:solidFill>
              </a:endParaRPr>
            </a:p>
          </p:txBody>
        </p:sp>
      </p:grpSp>
      <p:grpSp>
        <p:nvGrpSpPr>
          <p:cNvPr id="110" name="Group 109"/>
          <p:cNvGrpSpPr/>
          <p:nvPr/>
        </p:nvGrpSpPr>
        <p:grpSpPr>
          <a:xfrm>
            <a:off x="9095042" y="4257135"/>
            <a:ext cx="1762125" cy="348916"/>
            <a:chOff x="2530532" y="4589863"/>
            <a:chExt cx="2685159" cy="348916"/>
          </a:xfrm>
        </p:grpSpPr>
        <p:sp>
          <p:nvSpPr>
            <p:cNvPr id="111" name="Rectangle 110"/>
            <p:cNvSpPr/>
            <p:nvPr/>
          </p:nvSpPr>
          <p:spPr>
            <a:xfrm>
              <a:off x="2530532" y="4589863"/>
              <a:ext cx="1665831"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Africa</a:t>
              </a:r>
              <a:endParaRPr lang="en-US" dirty="0">
                <a:solidFill>
                  <a:schemeClr val="tx1"/>
                </a:solidFill>
              </a:endParaRPr>
            </a:p>
          </p:txBody>
        </p:sp>
        <p:sp>
          <p:nvSpPr>
            <p:cNvPr id="112" name="Rectangle 111"/>
            <p:cNvSpPr/>
            <p:nvPr/>
          </p:nvSpPr>
          <p:spPr>
            <a:xfrm>
              <a:off x="4196363" y="4589863"/>
              <a:ext cx="101932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rgbClr val="008F00"/>
                </a:solidFill>
              </a:endParaRPr>
            </a:p>
          </p:txBody>
        </p:sp>
      </p:grpSp>
      <p:grpSp>
        <p:nvGrpSpPr>
          <p:cNvPr id="113" name="Group 112"/>
          <p:cNvGrpSpPr/>
          <p:nvPr/>
        </p:nvGrpSpPr>
        <p:grpSpPr>
          <a:xfrm>
            <a:off x="9095042" y="4606051"/>
            <a:ext cx="1762125" cy="348916"/>
            <a:chOff x="2530532" y="4589863"/>
            <a:chExt cx="2685159" cy="348916"/>
          </a:xfrm>
        </p:grpSpPr>
        <p:sp>
          <p:nvSpPr>
            <p:cNvPr id="114" name="Rectangle 113"/>
            <p:cNvSpPr/>
            <p:nvPr/>
          </p:nvSpPr>
          <p:spPr>
            <a:xfrm>
              <a:off x="2530532" y="4589863"/>
              <a:ext cx="1665831"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115" name="Rectangle 114"/>
            <p:cNvSpPr/>
            <p:nvPr/>
          </p:nvSpPr>
          <p:spPr>
            <a:xfrm>
              <a:off x="4196363" y="4589863"/>
              <a:ext cx="101932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rgbClr val="008F00"/>
                </a:solidFill>
              </a:endParaRPr>
            </a:p>
          </p:txBody>
        </p:sp>
      </p:grpSp>
      <p:grpSp>
        <p:nvGrpSpPr>
          <p:cNvPr id="116" name="Group 115"/>
          <p:cNvGrpSpPr/>
          <p:nvPr/>
        </p:nvGrpSpPr>
        <p:grpSpPr>
          <a:xfrm>
            <a:off x="9095042" y="4944084"/>
            <a:ext cx="1762125" cy="348916"/>
            <a:chOff x="2530532" y="4589863"/>
            <a:chExt cx="2685159" cy="348916"/>
          </a:xfrm>
        </p:grpSpPr>
        <p:sp>
          <p:nvSpPr>
            <p:cNvPr id="117" name="Rectangle 116"/>
            <p:cNvSpPr/>
            <p:nvPr/>
          </p:nvSpPr>
          <p:spPr>
            <a:xfrm>
              <a:off x="2530532" y="4589863"/>
              <a:ext cx="1665831"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a:solidFill>
                    <a:schemeClr val="tx1"/>
                  </a:solidFill>
                </a:rPr>
                <a:t>A</a:t>
              </a:r>
              <a:r>
                <a:rPr lang="is-IS" dirty="0" smtClean="0">
                  <a:solidFill>
                    <a:schemeClr val="tx1"/>
                  </a:solidFill>
                </a:rPr>
                <a:t>sia</a:t>
              </a:r>
              <a:endParaRPr lang="en-US" dirty="0">
                <a:solidFill>
                  <a:schemeClr val="tx1"/>
                </a:solidFill>
              </a:endParaRPr>
            </a:p>
          </p:txBody>
        </p:sp>
        <p:sp>
          <p:nvSpPr>
            <p:cNvPr id="118" name="Rectangle 117"/>
            <p:cNvSpPr/>
            <p:nvPr/>
          </p:nvSpPr>
          <p:spPr>
            <a:xfrm>
              <a:off x="4196363" y="4589863"/>
              <a:ext cx="101932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b="1" dirty="0" smtClean="0">
                  <a:solidFill>
                    <a:srgbClr val="FF0000"/>
                  </a:solidFill>
                </a:rPr>
                <a:t>7</a:t>
              </a:r>
              <a:endParaRPr lang="en-US" b="1" dirty="0">
                <a:solidFill>
                  <a:srgbClr val="FF0000"/>
                </a:solidFill>
              </a:endParaRPr>
            </a:p>
          </p:txBody>
        </p:sp>
      </p:grpSp>
      <p:grpSp>
        <p:nvGrpSpPr>
          <p:cNvPr id="122" name="Group 121"/>
          <p:cNvGrpSpPr/>
          <p:nvPr/>
        </p:nvGrpSpPr>
        <p:grpSpPr>
          <a:xfrm>
            <a:off x="9095042" y="5292169"/>
            <a:ext cx="1762125" cy="348916"/>
            <a:chOff x="2530532" y="4581912"/>
            <a:chExt cx="2685159" cy="348916"/>
          </a:xfrm>
        </p:grpSpPr>
        <p:sp>
          <p:nvSpPr>
            <p:cNvPr id="123" name="Rectangle 122"/>
            <p:cNvSpPr/>
            <p:nvPr/>
          </p:nvSpPr>
          <p:spPr>
            <a:xfrm>
              <a:off x="2530532" y="4581912"/>
              <a:ext cx="1665831"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Europe</a:t>
              </a:r>
              <a:endParaRPr lang="en-US" dirty="0">
                <a:solidFill>
                  <a:schemeClr val="tx1"/>
                </a:solidFill>
              </a:endParaRPr>
            </a:p>
          </p:txBody>
        </p:sp>
        <p:sp>
          <p:nvSpPr>
            <p:cNvPr id="124" name="Rectangle 123"/>
            <p:cNvSpPr/>
            <p:nvPr/>
          </p:nvSpPr>
          <p:spPr>
            <a:xfrm>
              <a:off x="4196363" y="4581912"/>
              <a:ext cx="101932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b="1" dirty="0" smtClean="0">
                  <a:solidFill>
                    <a:srgbClr val="008F00"/>
                  </a:solidFill>
                </a:rPr>
                <a:t>6</a:t>
              </a:r>
              <a:endParaRPr lang="en-US" b="1" dirty="0">
                <a:solidFill>
                  <a:srgbClr val="008F00"/>
                </a:solidFill>
              </a:endParaRPr>
            </a:p>
          </p:txBody>
        </p:sp>
      </p:grpSp>
      <p:sp>
        <p:nvSpPr>
          <p:cNvPr id="40" name="TextBox 39"/>
          <p:cNvSpPr txBox="1"/>
          <p:nvPr/>
        </p:nvSpPr>
        <p:spPr>
          <a:xfrm>
            <a:off x="860168" y="5738003"/>
            <a:ext cx="2844048" cy="369332"/>
          </a:xfrm>
          <a:prstGeom prst="rect">
            <a:avLst/>
          </a:prstGeom>
          <a:noFill/>
        </p:spPr>
        <p:txBody>
          <a:bodyPr wrap="none" rtlCol="0">
            <a:spAutoFit/>
          </a:bodyPr>
          <a:lstStyle/>
          <a:p>
            <a:r>
              <a:rPr lang="en-US" dirty="0" err="1" smtClean="0">
                <a:solidFill>
                  <a:schemeClr val="accent4"/>
                </a:solidFill>
                <a:latin typeface="Consolas" charset="0"/>
                <a:ea typeface="Consolas" charset="0"/>
                <a:cs typeface="Consolas" charset="0"/>
              </a:rPr>
              <a:t>KTable</a:t>
            </a:r>
            <a:r>
              <a:rPr lang="en-US" dirty="0" smtClean="0">
                <a:solidFill>
                  <a:schemeClr val="accent4"/>
                </a:solidFill>
                <a:latin typeface="Consolas" charset="0"/>
                <a:ea typeface="Consolas" charset="0"/>
                <a:cs typeface="Consolas" charset="0"/>
              </a:rPr>
              <a:t> </a:t>
            </a:r>
            <a:r>
              <a:rPr lang="en-US" dirty="0" err="1" smtClean="0">
                <a:latin typeface="Consolas" charset="0"/>
                <a:ea typeface="Consolas" charset="0"/>
                <a:cs typeface="Consolas" charset="0"/>
              </a:rPr>
              <a:t>usersPerRegion</a:t>
            </a:r>
            <a:endParaRPr lang="en-US" dirty="0">
              <a:latin typeface="Consolas" charset="0"/>
              <a:ea typeface="Consolas" charset="0"/>
              <a:cs typeface="Consolas" charset="0"/>
            </a:endParaRPr>
          </a:p>
        </p:txBody>
      </p:sp>
      <p:sp>
        <p:nvSpPr>
          <p:cNvPr id="41" name="TextBox 40"/>
          <p:cNvSpPr txBox="1"/>
          <p:nvPr/>
        </p:nvSpPr>
        <p:spPr>
          <a:xfrm>
            <a:off x="8495257" y="5738003"/>
            <a:ext cx="2844048" cy="369332"/>
          </a:xfrm>
          <a:prstGeom prst="rect">
            <a:avLst/>
          </a:prstGeom>
          <a:noFill/>
        </p:spPr>
        <p:txBody>
          <a:bodyPr wrap="none" rtlCol="0">
            <a:spAutoFit/>
          </a:bodyPr>
          <a:lstStyle/>
          <a:p>
            <a:r>
              <a:rPr lang="en-US" dirty="0" err="1" smtClean="0">
                <a:solidFill>
                  <a:schemeClr val="accent4"/>
                </a:solidFill>
                <a:latin typeface="Consolas" charset="0"/>
                <a:ea typeface="Consolas" charset="0"/>
                <a:cs typeface="Consolas" charset="0"/>
              </a:rPr>
              <a:t>KTable</a:t>
            </a:r>
            <a:r>
              <a:rPr lang="en-US" dirty="0" smtClean="0">
                <a:solidFill>
                  <a:schemeClr val="accent4"/>
                </a:solidFill>
                <a:latin typeface="Consolas" charset="0"/>
                <a:ea typeface="Consolas" charset="0"/>
                <a:cs typeface="Consolas" charset="0"/>
              </a:rPr>
              <a:t> </a:t>
            </a:r>
            <a:r>
              <a:rPr lang="en-US" dirty="0" err="1" smtClean="0">
                <a:latin typeface="Consolas" charset="0"/>
                <a:ea typeface="Consolas" charset="0"/>
                <a:cs typeface="Consolas" charset="0"/>
              </a:rPr>
              <a:t>usersPerRegion</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37299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example: continuously compute current users per geo-region</a:t>
            </a:r>
          </a:p>
        </p:txBody>
      </p:sp>
      <p:pic>
        <p:nvPicPr>
          <p:cNvPr id="1026"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99" y="1745247"/>
            <a:ext cx="4985131" cy="2775073"/>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1155715"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32" name="Oval 31"/>
          <p:cNvSpPr/>
          <p:nvPr/>
        </p:nvSpPr>
        <p:spPr>
          <a:xfrm>
            <a:off x="1774840" y="32036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35" name="Oval 34"/>
          <p:cNvSpPr/>
          <p:nvPr/>
        </p:nvSpPr>
        <p:spPr>
          <a:xfrm>
            <a:off x="2774965" y="2106440"/>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a:t>
            </a:r>
            <a:endParaRPr lang="en-US" sz="1400" dirty="0"/>
          </a:p>
        </p:txBody>
      </p:sp>
      <p:sp>
        <p:nvSpPr>
          <p:cNvPr id="36" name="Oval 35"/>
          <p:cNvSpPr/>
          <p:nvPr/>
        </p:nvSpPr>
        <p:spPr>
          <a:xfrm>
            <a:off x="2843164" y="275712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37" name="Oval 36"/>
          <p:cNvSpPr/>
          <p:nvPr/>
        </p:nvSpPr>
        <p:spPr>
          <a:xfrm>
            <a:off x="4406788" y="334999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38" name="Oval 37"/>
          <p:cNvSpPr/>
          <p:nvPr/>
        </p:nvSpPr>
        <p:spPr>
          <a:xfrm>
            <a:off x="3869576"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8</a:t>
            </a:r>
            <a:endParaRPr lang="en-US" sz="1400" dirty="0"/>
          </a:p>
        </p:txBody>
      </p:sp>
      <p:pic>
        <p:nvPicPr>
          <p:cNvPr id="39" name="Picture 2" descr="https://upload.wikimedia.org/wikipedia/commons/thumb/e/ec/World_map_blank_without_borders.svg/4378px-World_map_blank_without_border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485" y="1745247"/>
            <a:ext cx="4985131" cy="2775073"/>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p:cNvSpPr/>
          <p:nvPr/>
        </p:nvSpPr>
        <p:spPr>
          <a:xfrm>
            <a:off x="7470601" y="22511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41" name="Oval 40"/>
          <p:cNvSpPr/>
          <p:nvPr/>
        </p:nvSpPr>
        <p:spPr>
          <a:xfrm>
            <a:off x="8089726" y="320368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42" name="Oval 41"/>
          <p:cNvSpPr/>
          <p:nvPr/>
        </p:nvSpPr>
        <p:spPr>
          <a:xfrm>
            <a:off x="9089851" y="2106440"/>
            <a:ext cx="289495" cy="28949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a:t>
            </a:r>
          </a:p>
        </p:txBody>
      </p:sp>
      <p:sp>
        <p:nvSpPr>
          <p:cNvPr id="43" name="Oval 42"/>
          <p:cNvSpPr/>
          <p:nvPr/>
        </p:nvSpPr>
        <p:spPr>
          <a:xfrm>
            <a:off x="9158050" y="275712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44" name="Oval 43"/>
          <p:cNvSpPr/>
          <p:nvPr/>
        </p:nvSpPr>
        <p:spPr>
          <a:xfrm>
            <a:off x="10721674" y="3349998"/>
            <a:ext cx="289495" cy="289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45" name="Oval 44"/>
          <p:cNvSpPr/>
          <p:nvPr/>
        </p:nvSpPr>
        <p:spPr>
          <a:xfrm>
            <a:off x="10184462" y="2251188"/>
            <a:ext cx="289495" cy="2894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7</a:t>
            </a:r>
            <a:endParaRPr lang="en-US" sz="1400" dirty="0"/>
          </a:p>
        </p:txBody>
      </p:sp>
      <p:cxnSp>
        <p:nvCxnSpPr>
          <p:cNvPr id="6" name="Curved Connector 5"/>
          <p:cNvCxnSpPr>
            <a:stCxn id="45" idx="0"/>
            <a:endCxn id="42" idx="7"/>
          </p:cNvCxnSpPr>
          <p:nvPr/>
        </p:nvCxnSpPr>
        <p:spPr>
          <a:xfrm rot="16200000" flipV="1">
            <a:off x="9781904" y="1703882"/>
            <a:ext cx="102352" cy="992260"/>
          </a:xfrm>
          <a:prstGeom prst="curvedConnector3">
            <a:avLst>
              <a:gd name="adj1" fmla="val 36476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15689" y="1515081"/>
            <a:ext cx="668773" cy="369332"/>
          </a:xfrm>
          <a:prstGeom prst="rect">
            <a:avLst/>
          </a:prstGeom>
          <a:noFill/>
        </p:spPr>
        <p:txBody>
          <a:bodyPr wrap="none" rtlCol="0">
            <a:spAutoFit/>
          </a:bodyPr>
          <a:lstStyle/>
          <a:p>
            <a:r>
              <a:rPr lang="en-US" smtClean="0"/>
              <a:t>Alice</a:t>
            </a:r>
            <a:endParaRPr lang="en-US"/>
          </a:p>
        </p:txBody>
      </p:sp>
      <p:sp>
        <p:nvSpPr>
          <p:cNvPr id="50" name="TextBox 49"/>
          <p:cNvSpPr txBox="1"/>
          <p:nvPr/>
        </p:nvSpPr>
        <p:spPr>
          <a:xfrm>
            <a:off x="440184" y="899648"/>
            <a:ext cx="5248553" cy="646331"/>
          </a:xfrm>
          <a:prstGeom prst="rect">
            <a:avLst/>
          </a:prstGeom>
          <a:noFill/>
        </p:spPr>
        <p:txBody>
          <a:bodyPr wrap="none" rtlCol="0">
            <a:spAutoFit/>
          </a:bodyPr>
          <a:lstStyle/>
          <a:p>
            <a:pPr algn="ctr"/>
            <a:r>
              <a:rPr lang="en-US" b="1" dirty="0">
                <a:latin typeface="Roboto" charset="0"/>
                <a:ea typeface="Roboto" charset="0"/>
                <a:cs typeface="Roboto" charset="0"/>
              </a:rPr>
              <a:t>Real-time dashboard</a:t>
            </a:r>
            <a:br>
              <a:rPr lang="en-US" b="1" dirty="0">
                <a:latin typeface="Roboto" charset="0"/>
                <a:ea typeface="Roboto" charset="0"/>
                <a:cs typeface="Roboto" charset="0"/>
              </a:rPr>
            </a:br>
            <a:r>
              <a:rPr lang="en-US" b="1" dirty="0">
                <a:latin typeface="Roboto" charset="0"/>
                <a:ea typeface="Roboto" charset="0"/>
                <a:cs typeface="Roboto" charset="0"/>
              </a:rPr>
              <a:t>“How many users younger than </a:t>
            </a:r>
            <a:r>
              <a:rPr lang="en-US" b="1" dirty="0" smtClean="0">
                <a:latin typeface="Roboto" charset="0"/>
                <a:ea typeface="Roboto" charset="0"/>
                <a:cs typeface="Roboto" charset="0"/>
              </a:rPr>
              <a:t>30y, </a:t>
            </a:r>
            <a:r>
              <a:rPr lang="en-US" b="1" dirty="0">
                <a:latin typeface="Roboto" charset="0"/>
                <a:ea typeface="Roboto" charset="0"/>
                <a:cs typeface="Roboto" charset="0"/>
              </a:rPr>
              <a:t>per region?”</a:t>
            </a:r>
            <a:endParaRPr lang="en-US" dirty="0">
              <a:latin typeface="Roboto" charset="0"/>
              <a:ea typeface="Roboto" charset="0"/>
              <a:cs typeface="Roboto" charset="0"/>
            </a:endParaRPr>
          </a:p>
        </p:txBody>
      </p:sp>
      <p:sp>
        <p:nvSpPr>
          <p:cNvPr id="10" name="Right Arrow 9"/>
          <p:cNvSpPr/>
          <p:nvPr/>
        </p:nvSpPr>
        <p:spPr>
          <a:xfrm>
            <a:off x="5796079" y="3349998"/>
            <a:ext cx="695325" cy="2894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5284848" y="2839247"/>
            <a:ext cx="1653974" cy="348916"/>
            <a:chOff x="3137809" y="4589863"/>
            <a:chExt cx="2520356" cy="348916"/>
          </a:xfrm>
        </p:grpSpPr>
        <p:sp>
          <p:nvSpPr>
            <p:cNvPr id="64" name="Rectangle 6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5" name="Rectangle 64"/>
            <p:cNvSpPr/>
            <p:nvPr/>
          </p:nvSpPr>
          <p:spPr>
            <a:xfrm>
              <a:off x="4196363" y="4589863"/>
              <a:ext cx="146180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a:t>
              </a:r>
              <a:endParaRPr lang="en-US" dirty="0">
                <a:solidFill>
                  <a:srgbClr val="008F00"/>
                </a:solidFill>
              </a:endParaRPr>
            </a:p>
          </p:txBody>
        </p:sp>
      </p:grp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902" y="2251188"/>
            <a:ext cx="384188" cy="488425"/>
          </a:xfrm>
          <a:prstGeom prst="rect">
            <a:avLst/>
          </a:prstGeom>
        </p:spPr>
      </p:pic>
      <p:sp>
        <p:nvSpPr>
          <p:cNvPr id="68" name="TextBox 67"/>
          <p:cNvSpPr txBox="1"/>
          <p:nvPr/>
        </p:nvSpPr>
        <p:spPr>
          <a:xfrm>
            <a:off x="5646853" y="2319882"/>
            <a:ext cx="1457450" cy="338554"/>
          </a:xfrm>
          <a:prstGeom prst="rect">
            <a:avLst/>
          </a:prstGeom>
          <a:noFill/>
        </p:spPr>
        <p:txBody>
          <a:bodyPr wrap="none" rtlCol="0">
            <a:spAutoFit/>
          </a:bodyPr>
          <a:lstStyle/>
          <a:p>
            <a:r>
              <a:rPr lang="en-US" sz="1600" dirty="0" smtClean="0"/>
              <a:t>user-locations</a:t>
            </a:r>
            <a:endParaRPr lang="en-US" sz="1600" dirty="0"/>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411" y="4648031"/>
            <a:ext cx="521245" cy="662668"/>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151" y="5438316"/>
            <a:ext cx="521245" cy="662668"/>
          </a:xfrm>
          <a:prstGeom prst="rect">
            <a:avLst/>
          </a:prstGeom>
        </p:spPr>
      </p:pic>
      <p:cxnSp>
        <p:nvCxnSpPr>
          <p:cNvPr id="53" name="Straight Arrow Connector 52"/>
          <p:cNvCxnSpPr/>
          <p:nvPr/>
        </p:nvCxnSpPr>
        <p:spPr>
          <a:xfrm>
            <a:off x="2184607" y="4979365"/>
            <a:ext cx="589292" cy="206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184607" y="5405941"/>
            <a:ext cx="589293" cy="189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064460" y="4847485"/>
            <a:ext cx="2391078" cy="348916"/>
            <a:chOff x="3137809" y="4589863"/>
            <a:chExt cx="3643568" cy="348916"/>
          </a:xfrm>
        </p:grpSpPr>
        <p:sp>
          <p:nvSpPr>
            <p:cNvPr id="60" name="Rectangle 59"/>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1" name="Rectangle 60"/>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25y, </a:t>
              </a:r>
              <a:r>
                <a:rPr lang="is-IS" dirty="0" smtClean="0">
                  <a:solidFill>
                    <a:schemeClr val="tx1"/>
                  </a:solidFill>
                </a:rPr>
                <a:t>…</a:t>
              </a:r>
              <a:endParaRPr lang="en-US" dirty="0">
                <a:solidFill>
                  <a:srgbClr val="008F00"/>
                </a:solidFill>
              </a:endParaRPr>
            </a:p>
          </p:txBody>
        </p:sp>
      </p:grpSp>
      <p:grpSp>
        <p:nvGrpSpPr>
          <p:cNvPr id="62" name="Group 61"/>
          <p:cNvGrpSpPr/>
          <p:nvPr/>
        </p:nvGrpSpPr>
        <p:grpSpPr>
          <a:xfrm>
            <a:off x="3064460" y="5196401"/>
            <a:ext cx="2391078" cy="348916"/>
            <a:chOff x="3137809" y="4589863"/>
            <a:chExt cx="3643568" cy="348916"/>
          </a:xfrm>
        </p:grpSpPr>
        <p:sp>
          <p:nvSpPr>
            <p:cNvPr id="72" name="Rectangle 71"/>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73" name="Rectangle 72"/>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74" name="Group 73"/>
          <p:cNvGrpSpPr/>
          <p:nvPr/>
        </p:nvGrpSpPr>
        <p:grpSpPr>
          <a:xfrm>
            <a:off x="3064460" y="5545317"/>
            <a:ext cx="2391078" cy="348916"/>
            <a:chOff x="3137809" y="4589863"/>
            <a:chExt cx="3643568" cy="348916"/>
          </a:xfrm>
        </p:grpSpPr>
        <p:sp>
          <p:nvSpPr>
            <p:cNvPr id="75" name="Rectangle 74"/>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76" name="Rectangle 75"/>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grpSp>
        <p:nvGrpSpPr>
          <p:cNvPr id="77" name="Group 76"/>
          <p:cNvGrpSpPr/>
          <p:nvPr/>
        </p:nvGrpSpPr>
        <p:grpSpPr>
          <a:xfrm>
            <a:off x="8446085" y="4857823"/>
            <a:ext cx="2391078" cy="348916"/>
            <a:chOff x="3137809" y="4589863"/>
            <a:chExt cx="3643568" cy="348916"/>
          </a:xfrm>
        </p:grpSpPr>
        <p:sp>
          <p:nvSpPr>
            <p:cNvPr id="78" name="Rectangle 77"/>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79" name="Rectangle 78"/>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Roboto" charset="0"/>
                  <a:ea typeface="Roboto" charset="0"/>
                  <a:cs typeface="Roboto" charset="0"/>
                </a:rPr>
                <a:t>Europe</a:t>
              </a:r>
              <a:r>
                <a:rPr lang="en-US" dirty="0" smtClean="0">
                  <a:solidFill>
                    <a:schemeClr val="tx1"/>
                  </a:solidFill>
                </a:rPr>
                <a:t>, 25y, </a:t>
              </a:r>
              <a:r>
                <a:rPr lang="is-IS" dirty="0" smtClean="0">
                  <a:solidFill>
                    <a:schemeClr val="tx1"/>
                  </a:solidFill>
                </a:rPr>
                <a:t>…</a:t>
              </a:r>
              <a:endParaRPr lang="en-US" dirty="0">
                <a:solidFill>
                  <a:srgbClr val="008F00"/>
                </a:solidFill>
              </a:endParaRPr>
            </a:p>
          </p:txBody>
        </p:sp>
      </p:grpSp>
      <p:grpSp>
        <p:nvGrpSpPr>
          <p:cNvPr id="80" name="Group 79"/>
          <p:cNvGrpSpPr/>
          <p:nvPr/>
        </p:nvGrpSpPr>
        <p:grpSpPr>
          <a:xfrm>
            <a:off x="8446085" y="5206739"/>
            <a:ext cx="2391078" cy="348916"/>
            <a:chOff x="3137809" y="4589863"/>
            <a:chExt cx="3643568" cy="348916"/>
          </a:xfrm>
        </p:grpSpPr>
        <p:sp>
          <p:nvSpPr>
            <p:cNvPr id="81" name="Rectangle 80"/>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82" name="Rectangle 81"/>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 </a:t>
              </a:r>
              <a:r>
                <a:rPr lang="is-IS" dirty="0" smtClean="0">
                  <a:solidFill>
                    <a:schemeClr val="tx1"/>
                  </a:solidFill>
                </a:rPr>
                <a:t>…</a:t>
              </a:r>
              <a:endParaRPr lang="en-US" dirty="0">
                <a:solidFill>
                  <a:srgbClr val="008F00"/>
                </a:solidFill>
              </a:endParaRPr>
            </a:p>
          </p:txBody>
        </p:sp>
      </p:grpSp>
      <p:grpSp>
        <p:nvGrpSpPr>
          <p:cNvPr id="83" name="Group 82"/>
          <p:cNvGrpSpPr/>
          <p:nvPr/>
        </p:nvGrpSpPr>
        <p:grpSpPr>
          <a:xfrm>
            <a:off x="8446085" y="5555655"/>
            <a:ext cx="2391078" cy="348916"/>
            <a:chOff x="3137809" y="4589863"/>
            <a:chExt cx="3643568" cy="348916"/>
          </a:xfrm>
        </p:grpSpPr>
        <p:sp>
          <p:nvSpPr>
            <p:cNvPr id="84" name="Rectangle 83"/>
            <p:cNvSpPr/>
            <p:nvPr/>
          </p:nvSpPr>
          <p:spPr>
            <a:xfrm>
              <a:off x="3137809" y="4589863"/>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85" name="Rectangle 84"/>
            <p:cNvSpPr/>
            <p:nvPr/>
          </p:nvSpPr>
          <p:spPr>
            <a:xfrm>
              <a:off x="4196361" y="4589863"/>
              <a:ext cx="258501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rgbClr val="008F00"/>
                </a:solidFill>
              </a:endParaRPr>
            </a:p>
          </p:txBody>
        </p:sp>
      </p:grpSp>
      <p:sp>
        <p:nvSpPr>
          <p:cNvPr id="52" name="TextBox 51"/>
          <p:cNvSpPr txBox="1"/>
          <p:nvPr/>
        </p:nvSpPr>
        <p:spPr>
          <a:xfrm>
            <a:off x="10336086" y="2014972"/>
            <a:ext cx="357790" cy="338554"/>
          </a:xfrm>
          <a:prstGeom prst="rect">
            <a:avLst/>
          </a:prstGeom>
          <a:noFill/>
        </p:spPr>
        <p:txBody>
          <a:bodyPr wrap="none" rtlCol="0">
            <a:spAutoFit/>
          </a:bodyPr>
          <a:lstStyle/>
          <a:p>
            <a:r>
              <a:rPr lang="en-US" sz="1600" b="1" dirty="0" smtClean="0"/>
              <a:t>-1</a:t>
            </a:r>
            <a:endParaRPr lang="en-US" sz="1600" b="1" dirty="0"/>
          </a:p>
        </p:txBody>
      </p:sp>
      <p:sp>
        <p:nvSpPr>
          <p:cNvPr id="57" name="TextBox 56"/>
          <p:cNvSpPr txBox="1"/>
          <p:nvPr/>
        </p:nvSpPr>
        <p:spPr>
          <a:xfrm>
            <a:off x="9039164" y="1759684"/>
            <a:ext cx="413896" cy="338554"/>
          </a:xfrm>
          <a:prstGeom prst="rect">
            <a:avLst/>
          </a:prstGeom>
          <a:noFill/>
        </p:spPr>
        <p:txBody>
          <a:bodyPr wrap="none" rtlCol="0">
            <a:spAutoFit/>
          </a:bodyPr>
          <a:lstStyle/>
          <a:p>
            <a:r>
              <a:rPr lang="en-US" sz="1600" b="1" dirty="0" smtClean="0"/>
              <a:t>+1</a:t>
            </a:r>
            <a:endParaRPr lang="en-US" sz="1600" b="1" dirty="0"/>
          </a:p>
        </p:txBody>
      </p:sp>
      <p:sp>
        <p:nvSpPr>
          <p:cNvPr id="67" name="TextBox 66"/>
          <p:cNvSpPr txBox="1"/>
          <p:nvPr/>
        </p:nvSpPr>
        <p:spPr>
          <a:xfrm>
            <a:off x="137144" y="4847485"/>
            <a:ext cx="1457450" cy="553998"/>
          </a:xfrm>
          <a:prstGeom prst="rect">
            <a:avLst/>
          </a:prstGeom>
          <a:noFill/>
        </p:spPr>
        <p:txBody>
          <a:bodyPr wrap="none" rtlCol="0">
            <a:spAutoFit/>
          </a:bodyPr>
          <a:lstStyle/>
          <a:p>
            <a:r>
              <a:rPr lang="en-US" sz="1600" dirty="0" smtClean="0"/>
              <a:t>user-locations</a:t>
            </a:r>
            <a:br>
              <a:rPr lang="en-US" sz="1600" dirty="0" smtClean="0"/>
            </a:br>
            <a:r>
              <a:rPr lang="en-US" sz="1400" dirty="0" smtClean="0"/>
              <a:t>(mobile team)</a:t>
            </a:r>
            <a:endParaRPr lang="en-US" sz="1600" dirty="0"/>
          </a:p>
        </p:txBody>
      </p:sp>
      <p:sp>
        <p:nvSpPr>
          <p:cNvPr id="69" name="TextBox 68"/>
          <p:cNvSpPr txBox="1"/>
          <p:nvPr/>
        </p:nvSpPr>
        <p:spPr>
          <a:xfrm>
            <a:off x="155590" y="5566017"/>
            <a:ext cx="1095172" cy="553998"/>
          </a:xfrm>
          <a:prstGeom prst="rect">
            <a:avLst/>
          </a:prstGeom>
          <a:noFill/>
        </p:spPr>
        <p:txBody>
          <a:bodyPr wrap="none" rtlCol="0">
            <a:spAutoFit/>
          </a:bodyPr>
          <a:lstStyle/>
          <a:p>
            <a:r>
              <a:rPr lang="en-US" sz="1600" dirty="0" smtClean="0"/>
              <a:t>user-</a:t>
            </a:r>
            <a:r>
              <a:rPr lang="en-US" sz="1600" dirty="0" err="1" smtClean="0"/>
              <a:t>prefs</a:t>
            </a:r>
            <a:r>
              <a:rPr lang="en-US" sz="1600" dirty="0" smtClean="0"/>
              <a:t/>
            </a:r>
            <a:br>
              <a:rPr lang="en-US" sz="1600" dirty="0" smtClean="0"/>
            </a:br>
            <a:r>
              <a:rPr lang="en-US" sz="1400" dirty="0" smtClean="0"/>
              <a:t>(web team)</a:t>
            </a:r>
            <a:endParaRPr lang="en-US" sz="1600" dirty="0"/>
          </a:p>
        </p:txBody>
      </p:sp>
      <p:sp>
        <p:nvSpPr>
          <p:cNvPr id="55" name="TextBox 54"/>
          <p:cNvSpPr txBox="1"/>
          <p:nvPr/>
        </p:nvSpPr>
        <p:spPr>
          <a:xfrm rot="20355947">
            <a:off x="108531" y="4731391"/>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sp>
        <p:nvSpPr>
          <p:cNvPr id="71" name="TextBox 70"/>
          <p:cNvSpPr txBox="1"/>
          <p:nvPr/>
        </p:nvSpPr>
        <p:spPr>
          <a:xfrm rot="20355947">
            <a:off x="180167" y="5660821"/>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sp>
        <p:nvSpPr>
          <p:cNvPr id="86" name="TextBox 85"/>
          <p:cNvSpPr txBox="1"/>
          <p:nvPr/>
        </p:nvSpPr>
        <p:spPr>
          <a:xfrm rot="20355947">
            <a:off x="2941488" y="4715609"/>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sp>
        <p:nvSpPr>
          <p:cNvPr id="87" name="TextBox 86"/>
          <p:cNvSpPr txBox="1"/>
          <p:nvPr/>
        </p:nvSpPr>
        <p:spPr>
          <a:xfrm rot="20355947">
            <a:off x="8256249" y="4817882"/>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sp>
        <p:nvSpPr>
          <p:cNvPr id="89" name="TextBox 88"/>
          <p:cNvSpPr txBox="1"/>
          <p:nvPr/>
        </p:nvSpPr>
        <p:spPr>
          <a:xfrm rot="20355947">
            <a:off x="6713262" y="1601675"/>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spTree>
    <p:extLst>
      <p:ext uri="{BB962C8B-B14F-4D97-AF65-F5344CB8AC3E}">
        <p14:creationId xmlns:p14="http://schemas.microsoft.com/office/powerpoint/2010/main" val="27043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common use case: continuous transformations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b="1" dirty="0" smtClean="0"/>
              <a:t>Example: to enrich an input stream (user clicks) with side data (current user profile)</a:t>
            </a:r>
          </a:p>
        </p:txBody>
      </p:sp>
      <p:sp>
        <p:nvSpPr>
          <p:cNvPr id="7" name="TextBox 6"/>
          <p:cNvSpPr txBox="1"/>
          <p:nvPr/>
        </p:nvSpPr>
        <p:spPr>
          <a:xfrm>
            <a:off x="476818" y="1930102"/>
            <a:ext cx="1514676" cy="400110"/>
          </a:xfrm>
          <a:prstGeom prst="rect">
            <a:avLst/>
          </a:prstGeom>
          <a:solidFill>
            <a:srgbClr val="92D050"/>
          </a:solidFill>
        </p:spPr>
        <p:txBody>
          <a:bodyPr wrap="square" rtlCol="0">
            <a:spAutoFit/>
          </a:bodyPr>
          <a:lstStyle/>
          <a:p>
            <a:pPr algn="ctr"/>
            <a:r>
              <a:rPr lang="en-US" sz="2000" dirty="0" smtClean="0">
                <a:solidFill>
                  <a:schemeClr val="bg1"/>
                </a:solidFill>
                <a:latin typeface="Arial"/>
                <a:cs typeface="Arial"/>
              </a:rPr>
              <a:t>KStream</a:t>
            </a:r>
            <a:endParaRPr lang="en-US" sz="2000" dirty="0">
              <a:solidFill>
                <a:schemeClr val="bg1"/>
              </a:solidFill>
              <a:latin typeface="Arial"/>
              <a:cs typeface="Arial"/>
            </a:endParaRPr>
          </a:p>
        </p:txBody>
      </p:sp>
      <p:grpSp>
        <p:nvGrpSpPr>
          <p:cNvPr id="39" name="Group 38"/>
          <p:cNvGrpSpPr/>
          <p:nvPr/>
        </p:nvGrpSpPr>
        <p:grpSpPr>
          <a:xfrm>
            <a:off x="2248394" y="1981296"/>
            <a:ext cx="5830250" cy="348916"/>
            <a:chOff x="2549337" y="1981296"/>
            <a:chExt cx="5830250" cy="348916"/>
          </a:xfrm>
        </p:grpSpPr>
        <p:grpSp>
          <p:nvGrpSpPr>
            <p:cNvPr id="4" name="Group 3"/>
            <p:cNvGrpSpPr/>
            <p:nvPr/>
          </p:nvGrpSpPr>
          <p:grpSpPr>
            <a:xfrm>
              <a:off x="3216810" y="1981296"/>
              <a:ext cx="4515080" cy="348916"/>
              <a:chOff x="407652" y="1997791"/>
              <a:chExt cx="4515080" cy="348916"/>
            </a:xfrm>
          </p:grpSpPr>
          <p:sp>
            <p:nvSpPr>
              <p:cNvPr id="5" name="Rectangle 4"/>
              <p:cNvSpPr/>
              <p:nvPr/>
            </p:nvSpPr>
            <p:spPr>
              <a:xfrm>
                <a:off x="407652" y="199779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 name="Rectangle 5"/>
              <p:cNvSpPr/>
              <p:nvPr/>
            </p:nvSpPr>
            <p:spPr>
              <a:xfrm>
                <a:off x="1466206" y="1997791"/>
                <a:ext cx="345652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/rental/p8454vb, 06:59 PM PDT</a:t>
                </a:r>
                <a:endParaRPr lang="en-US" dirty="0">
                  <a:solidFill>
                    <a:schemeClr val="tx1"/>
                  </a:solidFill>
                </a:endParaRPr>
              </a:p>
            </p:txBody>
          </p:sp>
        </p:grpSp>
        <p:cxnSp>
          <p:nvCxnSpPr>
            <p:cNvPr id="21" name="Straight Arrow Connector 20"/>
            <p:cNvCxnSpPr/>
            <p:nvPr/>
          </p:nvCxnSpPr>
          <p:spPr>
            <a:xfrm>
              <a:off x="7778100" y="2181766"/>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549337" y="2155754"/>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3160600" y="1515656"/>
            <a:ext cx="3563796" cy="369332"/>
          </a:xfrm>
          <a:prstGeom prst="rect">
            <a:avLst/>
          </a:prstGeom>
          <a:noFill/>
        </p:spPr>
        <p:txBody>
          <a:bodyPr wrap="none" rtlCol="0">
            <a:spAutoFit/>
          </a:bodyPr>
          <a:lstStyle/>
          <a:p>
            <a:r>
              <a:rPr lang="en-US" b="1" dirty="0"/>
              <a:t>user-clicks-topics (at 1M </a:t>
            </a:r>
            <a:r>
              <a:rPr lang="en-US" b="1" dirty="0" err="1"/>
              <a:t>msgs</a:t>
            </a:r>
            <a:r>
              <a:rPr lang="en-US" b="1" dirty="0"/>
              <a:t>/s)</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557" y="1514368"/>
            <a:ext cx="281572" cy="357968"/>
          </a:xfrm>
          <a:prstGeom prst="rect">
            <a:avLst/>
          </a:prstGeom>
        </p:spPr>
      </p:pic>
      <p:sp>
        <p:nvSpPr>
          <p:cNvPr id="13" name="TextBox 12"/>
          <p:cNvSpPr txBox="1"/>
          <p:nvPr/>
        </p:nvSpPr>
        <p:spPr>
          <a:xfrm>
            <a:off x="819619" y="2393986"/>
            <a:ext cx="829073" cy="369332"/>
          </a:xfrm>
          <a:prstGeom prst="rect">
            <a:avLst/>
          </a:prstGeom>
          <a:noFill/>
        </p:spPr>
        <p:txBody>
          <a:bodyPr wrap="none" rtlCol="0">
            <a:spAutoFit/>
          </a:bodyPr>
          <a:lstStyle/>
          <a:p>
            <a:r>
              <a:rPr lang="en-US" smtClean="0"/>
              <a:t>“facts”</a:t>
            </a:r>
            <a:endParaRPr lang="en-US"/>
          </a:p>
        </p:txBody>
      </p:sp>
    </p:spTree>
    <p:extLst>
      <p:ext uri="{BB962C8B-B14F-4D97-AF65-F5344CB8AC3E}">
        <p14:creationId xmlns:p14="http://schemas.microsoft.com/office/powerpoint/2010/main" val="76832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common use case: continuous transformations</a:t>
            </a:r>
          </a:p>
        </p:txBody>
      </p:sp>
      <p:sp>
        <p:nvSpPr>
          <p:cNvPr id="3" name="Content Placeholder 2"/>
          <p:cNvSpPr>
            <a:spLocks noGrp="1"/>
          </p:cNvSpPr>
          <p:nvPr>
            <p:ph idx="1"/>
          </p:nvPr>
        </p:nvSpPr>
        <p:spPr/>
        <p:txBody>
          <a:bodyPr/>
          <a:lstStyle/>
          <a:p>
            <a:pPr marL="342900" indent="-342900">
              <a:buFont typeface="Arial" charset="0"/>
              <a:buChar char="•"/>
            </a:pPr>
            <a:r>
              <a:rPr lang="en-US" b="1" dirty="0" smtClean="0"/>
              <a:t>Example: to enrich an input stream (user clicks) with side data (current user profile)</a:t>
            </a:r>
          </a:p>
        </p:txBody>
      </p:sp>
      <p:sp>
        <p:nvSpPr>
          <p:cNvPr id="7" name="TextBox 6"/>
          <p:cNvSpPr txBox="1"/>
          <p:nvPr/>
        </p:nvSpPr>
        <p:spPr>
          <a:xfrm>
            <a:off x="476818" y="1930102"/>
            <a:ext cx="1514676" cy="400110"/>
          </a:xfrm>
          <a:prstGeom prst="rect">
            <a:avLst/>
          </a:prstGeom>
          <a:solidFill>
            <a:srgbClr val="92D050"/>
          </a:solidFill>
        </p:spPr>
        <p:txBody>
          <a:bodyPr wrap="square" rtlCol="0">
            <a:spAutoFit/>
          </a:bodyPr>
          <a:lstStyle/>
          <a:p>
            <a:pPr algn="ctr"/>
            <a:r>
              <a:rPr lang="en-US" sz="2000" dirty="0" smtClean="0">
                <a:solidFill>
                  <a:schemeClr val="bg1"/>
                </a:solidFill>
                <a:latin typeface="Arial"/>
                <a:cs typeface="Arial"/>
              </a:rPr>
              <a:t>KStream</a:t>
            </a:r>
            <a:endParaRPr lang="en-US" sz="2000" dirty="0">
              <a:solidFill>
                <a:schemeClr val="bg1"/>
              </a:solidFill>
              <a:latin typeface="Arial"/>
              <a:cs typeface="Arial"/>
            </a:endParaRPr>
          </a:p>
        </p:txBody>
      </p:sp>
      <p:grpSp>
        <p:nvGrpSpPr>
          <p:cNvPr id="39" name="Group 38"/>
          <p:cNvGrpSpPr/>
          <p:nvPr/>
        </p:nvGrpSpPr>
        <p:grpSpPr>
          <a:xfrm>
            <a:off x="2248394" y="1981296"/>
            <a:ext cx="5830250" cy="348916"/>
            <a:chOff x="2549337" y="1981296"/>
            <a:chExt cx="5830250" cy="348916"/>
          </a:xfrm>
        </p:grpSpPr>
        <p:grpSp>
          <p:nvGrpSpPr>
            <p:cNvPr id="4" name="Group 3"/>
            <p:cNvGrpSpPr/>
            <p:nvPr/>
          </p:nvGrpSpPr>
          <p:grpSpPr>
            <a:xfrm>
              <a:off x="3216810" y="1981296"/>
              <a:ext cx="4515080" cy="348916"/>
              <a:chOff x="407652" y="1997791"/>
              <a:chExt cx="4515080" cy="348916"/>
            </a:xfrm>
          </p:grpSpPr>
          <p:sp>
            <p:nvSpPr>
              <p:cNvPr id="5" name="Rectangle 4"/>
              <p:cNvSpPr/>
              <p:nvPr/>
            </p:nvSpPr>
            <p:spPr>
              <a:xfrm>
                <a:off x="407652" y="199779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 name="Rectangle 5"/>
              <p:cNvSpPr/>
              <p:nvPr/>
            </p:nvSpPr>
            <p:spPr>
              <a:xfrm>
                <a:off x="1466206" y="1997791"/>
                <a:ext cx="345652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/rental/p8454vb, 06:59 PM PDT</a:t>
                </a:r>
                <a:endParaRPr lang="en-US" dirty="0">
                  <a:solidFill>
                    <a:schemeClr val="tx1"/>
                  </a:solidFill>
                </a:endParaRPr>
              </a:p>
            </p:txBody>
          </p:sp>
        </p:grpSp>
        <p:cxnSp>
          <p:nvCxnSpPr>
            <p:cNvPr id="21" name="Straight Arrow Connector 20"/>
            <p:cNvCxnSpPr/>
            <p:nvPr/>
          </p:nvCxnSpPr>
          <p:spPr>
            <a:xfrm>
              <a:off x="7778100" y="2181766"/>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549337" y="2155754"/>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731624" y="4200796"/>
            <a:ext cx="3042991" cy="1046748"/>
            <a:chOff x="4966691" y="4719365"/>
            <a:chExt cx="3042991" cy="1046748"/>
          </a:xfrm>
        </p:grpSpPr>
        <p:sp>
          <p:nvSpPr>
            <p:cNvPr id="24" name="Rectangle 23"/>
            <p:cNvSpPr/>
            <p:nvPr/>
          </p:nvSpPr>
          <p:spPr>
            <a:xfrm>
              <a:off x="4966691" y="4719365"/>
              <a:ext cx="76899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5" name="Rectangle 24"/>
            <p:cNvSpPr/>
            <p:nvPr/>
          </p:nvSpPr>
          <p:spPr>
            <a:xfrm>
              <a:off x="5725750" y="4719365"/>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a:t>
              </a:r>
              <a:r>
                <a:rPr lang="en-US" dirty="0">
                  <a:solidFill>
                    <a:schemeClr val="tx1"/>
                  </a:solidFill>
                </a:rPr>
                <a:t>25y</a:t>
              </a:r>
            </a:p>
          </p:txBody>
        </p:sp>
        <p:sp>
          <p:nvSpPr>
            <p:cNvPr id="26" name="Rectangle 25"/>
            <p:cNvSpPr/>
            <p:nvPr/>
          </p:nvSpPr>
          <p:spPr>
            <a:xfrm>
              <a:off x="4966691" y="5068281"/>
              <a:ext cx="76899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27" name="Rectangle 26"/>
            <p:cNvSpPr/>
            <p:nvPr/>
          </p:nvSpPr>
          <p:spPr>
            <a:xfrm>
              <a:off x="5725750" y="5068281"/>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a:t>
              </a:r>
              <a:r>
                <a:rPr lang="en-US" dirty="0">
                  <a:solidFill>
                    <a:schemeClr val="tx1"/>
                  </a:solidFill>
                </a:rPr>
                <a:t>46y</a:t>
              </a:r>
            </a:p>
          </p:txBody>
        </p:sp>
        <p:sp>
          <p:nvSpPr>
            <p:cNvPr id="28" name="Rectangle 27"/>
            <p:cNvSpPr/>
            <p:nvPr/>
          </p:nvSpPr>
          <p:spPr>
            <a:xfrm>
              <a:off x="4966691" y="5417197"/>
              <a:ext cx="76899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29" name="Rectangle 28"/>
            <p:cNvSpPr/>
            <p:nvPr/>
          </p:nvSpPr>
          <p:spPr>
            <a:xfrm>
              <a:off x="5725011" y="5417197"/>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chemeClr val="tx1"/>
                </a:solidFill>
              </a:endParaRPr>
            </a:p>
          </p:txBody>
        </p:sp>
      </p:grpSp>
      <p:sp>
        <p:nvSpPr>
          <p:cNvPr id="30" name="TextBox 29"/>
          <p:cNvSpPr txBox="1"/>
          <p:nvPr/>
        </p:nvSpPr>
        <p:spPr>
          <a:xfrm>
            <a:off x="476818" y="4520505"/>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sp>
        <p:nvSpPr>
          <p:cNvPr id="10" name="TextBox 9"/>
          <p:cNvSpPr txBox="1"/>
          <p:nvPr/>
        </p:nvSpPr>
        <p:spPr>
          <a:xfrm>
            <a:off x="2965971" y="5391962"/>
            <a:ext cx="2016899" cy="369332"/>
          </a:xfrm>
          <a:prstGeom prst="rect">
            <a:avLst/>
          </a:prstGeom>
          <a:noFill/>
        </p:spPr>
        <p:txBody>
          <a:bodyPr wrap="none" rtlCol="0">
            <a:spAutoFit/>
          </a:bodyPr>
          <a:lstStyle/>
          <a:p>
            <a:r>
              <a:rPr lang="en-US" b="1" dirty="0" smtClean="0"/>
              <a:t>user-profiles-topic</a:t>
            </a:r>
            <a:endParaRPr lang="en-US" b="1" dirty="0"/>
          </a:p>
        </p:txBody>
      </p:sp>
      <p:sp>
        <p:nvSpPr>
          <p:cNvPr id="44" name="TextBox 43"/>
          <p:cNvSpPr txBox="1"/>
          <p:nvPr/>
        </p:nvSpPr>
        <p:spPr>
          <a:xfrm>
            <a:off x="3160600" y="1515656"/>
            <a:ext cx="3563796" cy="369332"/>
          </a:xfrm>
          <a:prstGeom prst="rect">
            <a:avLst/>
          </a:prstGeom>
          <a:noFill/>
        </p:spPr>
        <p:txBody>
          <a:bodyPr wrap="none" rtlCol="0">
            <a:spAutoFit/>
          </a:bodyPr>
          <a:lstStyle/>
          <a:p>
            <a:r>
              <a:rPr lang="en-US" b="1" dirty="0" smtClean="0"/>
              <a:t>user-clicks-topics (at 1M </a:t>
            </a:r>
            <a:r>
              <a:rPr lang="en-US" b="1" dirty="0" err="1" smtClean="0"/>
              <a:t>msgs</a:t>
            </a:r>
            <a:r>
              <a:rPr lang="en-US" b="1" dirty="0" smtClean="0"/>
              <a:t>/s)</a:t>
            </a:r>
            <a:endParaRPr lang="en-US" b="1" dirty="0"/>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557" y="1514368"/>
            <a:ext cx="281572" cy="357968"/>
          </a:xfrm>
          <a:prstGeom prst="rect">
            <a:avLst/>
          </a:prstGeom>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247" y="5410287"/>
            <a:ext cx="281572" cy="357968"/>
          </a:xfrm>
          <a:prstGeom prst="rect">
            <a:avLst/>
          </a:prstGeom>
        </p:spPr>
      </p:pic>
      <p:sp>
        <p:nvSpPr>
          <p:cNvPr id="23" name="TextBox 22"/>
          <p:cNvSpPr txBox="1"/>
          <p:nvPr/>
        </p:nvSpPr>
        <p:spPr>
          <a:xfrm>
            <a:off x="819619" y="2393986"/>
            <a:ext cx="829073" cy="369332"/>
          </a:xfrm>
          <a:prstGeom prst="rect">
            <a:avLst/>
          </a:prstGeom>
          <a:noFill/>
        </p:spPr>
        <p:txBody>
          <a:bodyPr wrap="none" rtlCol="0">
            <a:spAutoFit/>
          </a:bodyPr>
          <a:lstStyle/>
          <a:p>
            <a:r>
              <a:rPr lang="en-US" smtClean="0"/>
              <a:t>“facts”</a:t>
            </a:r>
            <a:endParaRPr lang="en-US"/>
          </a:p>
        </p:txBody>
      </p:sp>
      <p:sp>
        <p:nvSpPr>
          <p:cNvPr id="32" name="TextBox 31"/>
          <p:cNvSpPr txBox="1"/>
          <p:nvPr/>
        </p:nvSpPr>
        <p:spPr>
          <a:xfrm>
            <a:off x="476818" y="4984389"/>
            <a:ext cx="1494320" cy="369332"/>
          </a:xfrm>
          <a:prstGeom prst="rect">
            <a:avLst/>
          </a:prstGeom>
          <a:noFill/>
        </p:spPr>
        <p:txBody>
          <a:bodyPr wrap="none" rtlCol="0">
            <a:spAutoFit/>
          </a:bodyPr>
          <a:lstStyle/>
          <a:p>
            <a:r>
              <a:rPr lang="en-US" smtClean="0"/>
              <a:t>“dimensions”</a:t>
            </a:r>
            <a:endParaRPr lang="en-US"/>
          </a:p>
        </p:txBody>
      </p:sp>
    </p:spTree>
    <p:extLst>
      <p:ext uri="{BB962C8B-B14F-4D97-AF65-F5344CB8AC3E}">
        <p14:creationId xmlns:p14="http://schemas.microsoft.com/office/powerpoint/2010/main" val="17964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common use case: continuous transformations</a:t>
            </a:r>
          </a:p>
        </p:txBody>
      </p:sp>
      <p:sp>
        <p:nvSpPr>
          <p:cNvPr id="3" name="Content Placeholder 2"/>
          <p:cNvSpPr>
            <a:spLocks noGrp="1"/>
          </p:cNvSpPr>
          <p:nvPr>
            <p:ph idx="1"/>
          </p:nvPr>
        </p:nvSpPr>
        <p:spPr/>
        <p:txBody>
          <a:bodyPr/>
          <a:lstStyle/>
          <a:p>
            <a:pPr marL="342900" indent="-342900">
              <a:buFont typeface="Arial" charset="0"/>
              <a:buChar char="•"/>
            </a:pPr>
            <a:r>
              <a:rPr lang="en-US" b="1" dirty="0" smtClean="0"/>
              <a:t>Example: to enrich an input stream (user clicks) with side data (current user profile)</a:t>
            </a:r>
          </a:p>
        </p:txBody>
      </p:sp>
      <p:sp>
        <p:nvSpPr>
          <p:cNvPr id="7" name="TextBox 6"/>
          <p:cNvSpPr txBox="1"/>
          <p:nvPr/>
        </p:nvSpPr>
        <p:spPr>
          <a:xfrm>
            <a:off x="476818" y="1930102"/>
            <a:ext cx="1514676" cy="400110"/>
          </a:xfrm>
          <a:prstGeom prst="rect">
            <a:avLst/>
          </a:prstGeom>
          <a:solidFill>
            <a:srgbClr val="92D050"/>
          </a:solidFill>
        </p:spPr>
        <p:txBody>
          <a:bodyPr wrap="square" rtlCol="0">
            <a:spAutoFit/>
          </a:bodyPr>
          <a:lstStyle/>
          <a:p>
            <a:pPr algn="ctr"/>
            <a:r>
              <a:rPr lang="en-US" sz="2000" dirty="0" smtClean="0">
                <a:solidFill>
                  <a:schemeClr val="bg1"/>
                </a:solidFill>
                <a:latin typeface="Arial"/>
                <a:cs typeface="Arial"/>
              </a:rPr>
              <a:t>KStream</a:t>
            </a:r>
            <a:endParaRPr lang="en-US" sz="2000" dirty="0">
              <a:solidFill>
                <a:schemeClr val="bg1"/>
              </a:solidFill>
              <a:latin typeface="Arial"/>
              <a:cs typeface="Arial"/>
            </a:endParaRPr>
          </a:p>
        </p:txBody>
      </p:sp>
      <p:grpSp>
        <p:nvGrpSpPr>
          <p:cNvPr id="8" name="Group 7"/>
          <p:cNvGrpSpPr/>
          <p:nvPr/>
        </p:nvGrpSpPr>
        <p:grpSpPr>
          <a:xfrm>
            <a:off x="2892718" y="2334097"/>
            <a:ext cx="6540252" cy="1866699"/>
            <a:chOff x="670218" y="2052419"/>
            <a:chExt cx="6540252" cy="1866699"/>
          </a:xfrm>
        </p:grpSpPr>
        <p:grpSp>
          <p:nvGrpSpPr>
            <p:cNvPr id="9" name="Group 8"/>
            <p:cNvGrpSpPr/>
            <p:nvPr/>
          </p:nvGrpSpPr>
          <p:grpSpPr>
            <a:xfrm>
              <a:off x="1314621" y="2833314"/>
              <a:ext cx="5198506" cy="348916"/>
              <a:chOff x="767964" y="3131487"/>
              <a:chExt cx="5198506" cy="348916"/>
            </a:xfrm>
          </p:grpSpPr>
          <p:sp>
            <p:nvSpPr>
              <p:cNvPr id="18" name="Rectangle 17"/>
              <p:cNvSpPr/>
              <p:nvPr/>
            </p:nvSpPr>
            <p:spPr>
              <a:xfrm>
                <a:off x="767964" y="3131487"/>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9" name="Rectangle 18"/>
              <p:cNvSpPr/>
              <p:nvPr/>
            </p:nvSpPr>
            <p:spPr>
              <a:xfrm>
                <a:off x="1816577" y="3131487"/>
                <a:ext cx="4149893" cy="348916"/>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/rental/p8454vb, 06:59 PDT,</a:t>
                </a:r>
                <a:r>
                  <a:rPr lang="en-US" b="1" dirty="0" smtClean="0">
                    <a:solidFill>
                      <a:schemeClr val="tx1"/>
                    </a:solidFill>
                  </a:rPr>
                  <a:t> </a:t>
                </a:r>
                <a:r>
                  <a:rPr lang="en-US" b="1" dirty="0" smtClean="0">
                    <a:solidFill>
                      <a:schemeClr val="tx1"/>
                    </a:solidFill>
                    <a:latin typeface="Roboto" charset="0"/>
                    <a:ea typeface="Roboto" charset="0"/>
                    <a:cs typeface="Roboto" charset="0"/>
                  </a:rPr>
                  <a:t>Asia, 25y</a:t>
                </a:r>
                <a:endParaRPr lang="en-US" b="1" dirty="0">
                  <a:solidFill>
                    <a:schemeClr val="tx1"/>
                  </a:solidFill>
                  <a:latin typeface="Roboto" charset="0"/>
                  <a:ea typeface="Roboto" charset="0"/>
                  <a:cs typeface="Roboto" charset="0"/>
                </a:endParaRPr>
              </a:p>
            </p:txBody>
          </p:sp>
        </p:grpSp>
        <p:cxnSp>
          <p:nvCxnSpPr>
            <p:cNvPr id="11" name="Straight Arrow Connector 10"/>
            <p:cNvCxnSpPr/>
            <p:nvPr/>
          </p:nvCxnSpPr>
          <p:spPr>
            <a:xfrm>
              <a:off x="2460788" y="2052419"/>
              <a:ext cx="1194066" cy="7847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608983" y="3035089"/>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75111" y="2220603"/>
              <a:ext cx="2113079" cy="369332"/>
            </a:xfrm>
            <a:prstGeom prst="rect">
              <a:avLst/>
            </a:prstGeom>
            <a:noFill/>
          </p:spPr>
          <p:txBody>
            <a:bodyPr wrap="none" rtlCol="0">
              <a:spAutoFit/>
            </a:bodyPr>
            <a:lstStyle/>
            <a:p>
              <a:r>
                <a:rPr lang="en-US" dirty="0" err="1" smtClean="0"/>
                <a:t>stream.JOIN</a:t>
              </a:r>
              <a:r>
                <a:rPr lang="en-US" dirty="0" smtClean="0"/>
                <a:t>(table)</a:t>
              </a:r>
              <a:endParaRPr lang="en-US" dirty="0">
                <a:solidFill>
                  <a:schemeClr val="accent4">
                    <a:lumMod val="75000"/>
                  </a:schemeClr>
                </a:solidFill>
              </a:endParaRPr>
            </a:p>
          </p:txBody>
        </p:sp>
        <p:cxnSp>
          <p:nvCxnSpPr>
            <p:cNvPr id="20" name="Straight Arrow Connector 19"/>
            <p:cNvCxnSpPr/>
            <p:nvPr/>
          </p:nvCxnSpPr>
          <p:spPr>
            <a:xfrm>
              <a:off x="670218" y="3035089"/>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5" idx="0"/>
            </p:cNvCxnSpPr>
            <p:nvPr/>
          </p:nvCxnSpPr>
          <p:spPr>
            <a:xfrm flipV="1">
              <a:off x="2410149" y="3182230"/>
              <a:ext cx="1244705" cy="736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2248394" y="1981296"/>
            <a:ext cx="5830250" cy="348916"/>
            <a:chOff x="2549337" y="1981296"/>
            <a:chExt cx="5830250" cy="348916"/>
          </a:xfrm>
        </p:grpSpPr>
        <p:grpSp>
          <p:nvGrpSpPr>
            <p:cNvPr id="4" name="Group 3"/>
            <p:cNvGrpSpPr/>
            <p:nvPr/>
          </p:nvGrpSpPr>
          <p:grpSpPr>
            <a:xfrm>
              <a:off x="3216810" y="1981296"/>
              <a:ext cx="4515080" cy="348916"/>
              <a:chOff x="407652" y="1997791"/>
              <a:chExt cx="4515080" cy="348916"/>
            </a:xfrm>
          </p:grpSpPr>
          <p:sp>
            <p:nvSpPr>
              <p:cNvPr id="5" name="Rectangle 4"/>
              <p:cNvSpPr/>
              <p:nvPr/>
            </p:nvSpPr>
            <p:spPr>
              <a:xfrm>
                <a:off x="407652" y="199779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 name="Rectangle 5"/>
              <p:cNvSpPr/>
              <p:nvPr/>
            </p:nvSpPr>
            <p:spPr>
              <a:xfrm>
                <a:off x="1466206" y="1997791"/>
                <a:ext cx="345652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/rental/p8454vb, 06:59 PM PDT</a:t>
                </a:r>
                <a:endParaRPr lang="en-US" dirty="0">
                  <a:solidFill>
                    <a:schemeClr val="tx1"/>
                  </a:solidFill>
                </a:endParaRPr>
              </a:p>
            </p:txBody>
          </p:sp>
        </p:grpSp>
        <p:cxnSp>
          <p:nvCxnSpPr>
            <p:cNvPr id="21" name="Straight Arrow Connector 20"/>
            <p:cNvCxnSpPr/>
            <p:nvPr/>
          </p:nvCxnSpPr>
          <p:spPr>
            <a:xfrm>
              <a:off x="7778100" y="2181766"/>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549337" y="2155754"/>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731624" y="4200796"/>
            <a:ext cx="3042991" cy="1046748"/>
            <a:chOff x="4966691" y="4719365"/>
            <a:chExt cx="3042991" cy="1046748"/>
          </a:xfrm>
        </p:grpSpPr>
        <p:sp>
          <p:nvSpPr>
            <p:cNvPr id="24" name="Rectangle 23"/>
            <p:cNvSpPr/>
            <p:nvPr/>
          </p:nvSpPr>
          <p:spPr>
            <a:xfrm>
              <a:off x="4966691" y="4719365"/>
              <a:ext cx="76899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5" name="Rectangle 24"/>
            <p:cNvSpPr/>
            <p:nvPr/>
          </p:nvSpPr>
          <p:spPr>
            <a:xfrm>
              <a:off x="5725750" y="4719365"/>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25y</a:t>
              </a:r>
              <a:endParaRPr lang="en-US" dirty="0">
                <a:solidFill>
                  <a:schemeClr val="tx1"/>
                </a:solidFill>
              </a:endParaRPr>
            </a:p>
          </p:txBody>
        </p:sp>
        <p:sp>
          <p:nvSpPr>
            <p:cNvPr id="26" name="Rectangle 25"/>
            <p:cNvSpPr/>
            <p:nvPr/>
          </p:nvSpPr>
          <p:spPr>
            <a:xfrm>
              <a:off x="4966691" y="5068281"/>
              <a:ext cx="76899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27" name="Rectangle 26"/>
            <p:cNvSpPr/>
            <p:nvPr/>
          </p:nvSpPr>
          <p:spPr>
            <a:xfrm>
              <a:off x="5725750" y="5068281"/>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a:t>
              </a:r>
              <a:r>
                <a:rPr lang="en-US" dirty="0">
                  <a:solidFill>
                    <a:schemeClr val="tx1"/>
                  </a:solidFill>
                </a:rPr>
                <a:t>46y</a:t>
              </a:r>
            </a:p>
          </p:txBody>
        </p:sp>
        <p:sp>
          <p:nvSpPr>
            <p:cNvPr id="28" name="Rectangle 27"/>
            <p:cNvSpPr/>
            <p:nvPr/>
          </p:nvSpPr>
          <p:spPr>
            <a:xfrm>
              <a:off x="4966691" y="5417197"/>
              <a:ext cx="76899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29" name="Rectangle 28"/>
            <p:cNvSpPr/>
            <p:nvPr/>
          </p:nvSpPr>
          <p:spPr>
            <a:xfrm>
              <a:off x="5725011" y="5417197"/>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chemeClr val="tx1"/>
                </a:solidFill>
              </a:endParaRPr>
            </a:p>
          </p:txBody>
        </p:sp>
      </p:grpSp>
      <p:sp>
        <p:nvSpPr>
          <p:cNvPr id="30" name="TextBox 29"/>
          <p:cNvSpPr txBox="1"/>
          <p:nvPr/>
        </p:nvSpPr>
        <p:spPr>
          <a:xfrm>
            <a:off x="476818" y="4520505"/>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sp>
        <p:nvSpPr>
          <p:cNvPr id="10" name="TextBox 9"/>
          <p:cNvSpPr txBox="1"/>
          <p:nvPr/>
        </p:nvSpPr>
        <p:spPr>
          <a:xfrm>
            <a:off x="2965971" y="5391962"/>
            <a:ext cx="2016899" cy="369332"/>
          </a:xfrm>
          <a:prstGeom prst="rect">
            <a:avLst/>
          </a:prstGeom>
          <a:noFill/>
        </p:spPr>
        <p:txBody>
          <a:bodyPr wrap="none" rtlCol="0">
            <a:spAutoFit/>
          </a:bodyPr>
          <a:lstStyle/>
          <a:p>
            <a:r>
              <a:rPr lang="en-US" b="1" dirty="0" smtClean="0"/>
              <a:t>user-profiles-topic</a:t>
            </a:r>
            <a:endParaRPr lang="en-US" b="1" dirty="0"/>
          </a:p>
        </p:txBody>
      </p:sp>
      <p:sp>
        <p:nvSpPr>
          <p:cNvPr id="44" name="TextBox 43"/>
          <p:cNvSpPr txBox="1"/>
          <p:nvPr/>
        </p:nvSpPr>
        <p:spPr>
          <a:xfrm>
            <a:off x="3160600" y="1515656"/>
            <a:ext cx="3563796" cy="369332"/>
          </a:xfrm>
          <a:prstGeom prst="rect">
            <a:avLst/>
          </a:prstGeom>
          <a:noFill/>
        </p:spPr>
        <p:txBody>
          <a:bodyPr wrap="none" rtlCol="0">
            <a:spAutoFit/>
          </a:bodyPr>
          <a:lstStyle/>
          <a:p>
            <a:r>
              <a:rPr lang="en-US" b="1" dirty="0"/>
              <a:t>user-clicks-topics (at 1M </a:t>
            </a:r>
            <a:r>
              <a:rPr lang="en-US" b="1" dirty="0" err="1"/>
              <a:t>msgs</a:t>
            </a:r>
            <a:r>
              <a:rPr lang="en-US" b="1" dirty="0"/>
              <a:t>/s)</a:t>
            </a: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557" y="1514368"/>
            <a:ext cx="281572" cy="357968"/>
          </a:xfrm>
          <a:prstGeom prst="rect">
            <a:avLst/>
          </a:prstGeom>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247" y="5410287"/>
            <a:ext cx="281572" cy="357968"/>
          </a:xfrm>
          <a:prstGeom prst="rect">
            <a:avLst/>
          </a:prstGeom>
        </p:spPr>
      </p:pic>
      <p:sp>
        <p:nvSpPr>
          <p:cNvPr id="32" name="TextBox 31"/>
          <p:cNvSpPr txBox="1"/>
          <p:nvPr/>
        </p:nvSpPr>
        <p:spPr>
          <a:xfrm>
            <a:off x="819619" y="2393986"/>
            <a:ext cx="829073" cy="369332"/>
          </a:xfrm>
          <a:prstGeom prst="rect">
            <a:avLst/>
          </a:prstGeom>
          <a:noFill/>
        </p:spPr>
        <p:txBody>
          <a:bodyPr wrap="none" rtlCol="0">
            <a:spAutoFit/>
          </a:bodyPr>
          <a:lstStyle/>
          <a:p>
            <a:r>
              <a:rPr lang="en-US" smtClean="0"/>
              <a:t>“facts”</a:t>
            </a:r>
            <a:endParaRPr lang="en-US"/>
          </a:p>
        </p:txBody>
      </p:sp>
      <p:sp>
        <p:nvSpPr>
          <p:cNvPr id="33" name="TextBox 32"/>
          <p:cNvSpPr txBox="1"/>
          <p:nvPr/>
        </p:nvSpPr>
        <p:spPr>
          <a:xfrm>
            <a:off x="476818" y="4984389"/>
            <a:ext cx="1494320" cy="369332"/>
          </a:xfrm>
          <a:prstGeom prst="rect">
            <a:avLst/>
          </a:prstGeom>
          <a:noFill/>
        </p:spPr>
        <p:txBody>
          <a:bodyPr wrap="none" rtlCol="0">
            <a:spAutoFit/>
          </a:bodyPr>
          <a:lstStyle/>
          <a:p>
            <a:r>
              <a:rPr lang="en-US" smtClean="0"/>
              <a:t>“dimensions”</a:t>
            </a:r>
            <a:endParaRPr lang="en-US"/>
          </a:p>
        </p:txBody>
      </p:sp>
    </p:spTree>
    <p:extLst>
      <p:ext uri="{BB962C8B-B14F-4D97-AF65-F5344CB8AC3E}">
        <p14:creationId xmlns:p14="http://schemas.microsoft.com/office/powerpoint/2010/main" val="163395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common use case: continuous transformations</a:t>
            </a:r>
          </a:p>
        </p:txBody>
      </p:sp>
      <p:sp>
        <p:nvSpPr>
          <p:cNvPr id="3" name="Content Placeholder 2"/>
          <p:cNvSpPr>
            <a:spLocks noGrp="1"/>
          </p:cNvSpPr>
          <p:nvPr>
            <p:ph idx="1"/>
          </p:nvPr>
        </p:nvSpPr>
        <p:spPr/>
        <p:txBody>
          <a:bodyPr/>
          <a:lstStyle/>
          <a:p>
            <a:pPr marL="342900" indent="-342900">
              <a:buFont typeface="Arial" charset="0"/>
              <a:buChar char="•"/>
            </a:pPr>
            <a:r>
              <a:rPr lang="en-US" b="1" dirty="0" smtClean="0"/>
              <a:t>Example: to enrich an input stream (user clicks) with side data (current user profile)</a:t>
            </a:r>
          </a:p>
        </p:txBody>
      </p:sp>
      <p:sp>
        <p:nvSpPr>
          <p:cNvPr id="7" name="TextBox 6"/>
          <p:cNvSpPr txBox="1"/>
          <p:nvPr/>
        </p:nvSpPr>
        <p:spPr>
          <a:xfrm>
            <a:off x="476818" y="1930102"/>
            <a:ext cx="1514676" cy="400110"/>
          </a:xfrm>
          <a:prstGeom prst="rect">
            <a:avLst/>
          </a:prstGeom>
          <a:solidFill>
            <a:srgbClr val="92D050"/>
          </a:solidFill>
        </p:spPr>
        <p:txBody>
          <a:bodyPr wrap="square" rtlCol="0">
            <a:spAutoFit/>
          </a:bodyPr>
          <a:lstStyle/>
          <a:p>
            <a:pPr algn="ctr"/>
            <a:r>
              <a:rPr lang="en-US" sz="2000" dirty="0" smtClean="0">
                <a:solidFill>
                  <a:schemeClr val="bg1"/>
                </a:solidFill>
                <a:latin typeface="Arial"/>
                <a:cs typeface="Arial"/>
              </a:rPr>
              <a:t>KStream</a:t>
            </a:r>
            <a:endParaRPr lang="en-US" sz="2000" dirty="0">
              <a:solidFill>
                <a:schemeClr val="bg1"/>
              </a:solidFill>
              <a:latin typeface="Arial"/>
              <a:cs typeface="Arial"/>
            </a:endParaRPr>
          </a:p>
        </p:txBody>
      </p:sp>
      <p:grpSp>
        <p:nvGrpSpPr>
          <p:cNvPr id="8" name="Group 7"/>
          <p:cNvGrpSpPr/>
          <p:nvPr/>
        </p:nvGrpSpPr>
        <p:grpSpPr>
          <a:xfrm>
            <a:off x="2892718" y="2334097"/>
            <a:ext cx="6540252" cy="1866699"/>
            <a:chOff x="670218" y="2052419"/>
            <a:chExt cx="6540252" cy="1866699"/>
          </a:xfrm>
        </p:grpSpPr>
        <p:grpSp>
          <p:nvGrpSpPr>
            <p:cNvPr id="9" name="Group 8"/>
            <p:cNvGrpSpPr/>
            <p:nvPr/>
          </p:nvGrpSpPr>
          <p:grpSpPr>
            <a:xfrm>
              <a:off x="1314621" y="2833314"/>
              <a:ext cx="5198506" cy="348916"/>
              <a:chOff x="767964" y="3131487"/>
              <a:chExt cx="5198506" cy="348916"/>
            </a:xfrm>
          </p:grpSpPr>
          <p:sp>
            <p:nvSpPr>
              <p:cNvPr id="18" name="Rectangle 17"/>
              <p:cNvSpPr/>
              <p:nvPr/>
            </p:nvSpPr>
            <p:spPr>
              <a:xfrm>
                <a:off x="767964" y="3131487"/>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9" name="Rectangle 18"/>
              <p:cNvSpPr/>
              <p:nvPr/>
            </p:nvSpPr>
            <p:spPr>
              <a:xfrm>
                <a:off x="1816577" y="3131487"/>
                <a:ext cx="4149893" cy="348916"/>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/rental/p8454vb, 06:59 PDT, </a:t>
                </a:r>
                <a:r>
                  <a:rPr lang="en-US" b="1" dirty="0" smtClean="0">
                    <a:solidFill>
                      <a:schemeClr val="tx1"/>
                    </a:solidFill>
                    <a:latin typeface="Roboto" charset="0"/>
                    <a:ea typeface="Roboto" charset="0"/>
                    <a:cs typeface="Roboto" charset="0"/>
                  </a:rPr>
                  <a:t>Asia, 25y</a:t>
                </a:r>
                <a:endParaRPr lang="en-US" b="1" dirty="0">
                  <a:solidFill>
                    <a:schemeClr val="tx1"/>
                  </a:solidFill>
                  <a:latin typeface="Roboto" charset="0"/>
                  <a:ea typeface="Roboto" charset="0"/>
                  <a:cs typeface="Roboto" charset="0"/>
                </a:endParaRPr>
              </a:p>
            </p:txBody>
          </p:sp>
        </p:grpSp>
        <p:cxnSp>
          <p:nvCxnSpPr>
            <p:cNvPr id="11" name="Straight Arrow Connector 10"/>
            <p:cNvCxnSpPr/>
            <p:nvPr/>
          </p:nvCxnSpPr>
          <p:spPr>
            <a:xfrm>
              <a:off x="2460788" y="2052419"/>
              <a:ext cx="1194066" cy="7847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608983" y="3035089"/>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75111" y="2220603"/>
              <a:ext cx="2113079" cy="369332"/>
            </a:xfrm>
            <a:prstGeom prst="rect">
              <a:avLst/>
            </a:prstGeom>
            <a:noFill/>
          </p:spPr>
          <p:txBody>
            <a:bodyPr wrap="none" rtlCol="0">
              <a:spAutoFit/>
            </a:bodyPr>
            <a:lstStyle/>
            <a:p>
              <a:r>
                <a:rPr lang="en-US" dirty="0" err="1" smtClean="0"/>
                <a:t>stream.JOIN</a:t>
              </a:r>
              <a:r>
                <a:rPr lang="en-US" dirty="0" smtClean="0"/>
                <a:t>(table)</a:t>
              </a:r>
              <a:endParaRPr lang="en-US" dirty="0">
                <a:solidFill>
                  <a:schemeClr val="accent4">
                    <a:lumMod val="75000"/>
                  </a:schemeClr>
                </a:solidFill>
              </a:endParaRPr>
            </a:p>
          </p:txBody>
        </p:sp>
        <p:cxnSp>
          <p:nvCxnSpPr>
            <p:cNvPr id="20" name="Straight Arrow Connector 19"/>
            <p:cNvCxnSpPr/>
            <p:nvPr/>
          </p:nvCxnSpPr>
          <p:spPr>
            <a:xfrm>
              <a:off x="670218" y="3035089"/>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5" idx="0"/>
            </p:cNvCxnSpPr>
            <p:nvPr/>
          </p:nvCxnSpPr>
          <p:spPr>
            <a:xfrm flipV="1">
              <a:off x="2410149" y="3182230"/>
              <a:ext cx="1244705" cy="736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2248394" y="1981296"/>
            <a:ext cx="5830250" cy="348916"/>
            <a:chOff x="2549337" y="1981296"/>
            <a:chExt cx="5830250" cy="348916"/>
          </a:xfrm>
        </p:grpSpPr>
        <p:grpSp>
          <p:nvGrpSpPr>
            <p:cNvPr id="4" name="Group 3"/>
            <p:cNvGrpSpPr/>
            <p:nvPr/>
          </p:nvGrpSpPr>
          <p:grpSpPr>
            <a:xfrm>
              <a:off x="3216810" y="1981296"/>
              <a:ext cx="4515080" cy="348916"/>
              <a:chOff x="407652" y="1997791"/>
              <a:chExt cx="4515080" cy="348916"/>
            </a:xfrm>
          </p:grpSpPr>
          <p:sp>
            <p:nvSpPr>
              <p:cNvPr id="5" name="Rectangle 4"/>
              <p:cNvSpPr/>
              <p:nvPr/>
            </p:nvSpPr>
            <p:spPr>
              <a:xfrm>
                <a:off x="407652" y="1997791"/>
                <a:ext cx="1058554"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6" name="Rectangle 5"/>
              <p:cNvSpPr/>
              <p:nvPr/>
            </p:nvSpPr>
            <p:spPr>
              <a:xfrm>
                <a:off x="1466206" y="1997791"/>
                <a:ext cx="3456526"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/rental/p8454vb, 06:59 PM PDT</a:t>
                </a:r>
                <a:endParaRPr lang="en-US" dirty="0">
                  <a:solidFill>
                    <a:schemeClr val="tx1"/>
                  </a:solidFill>
                </a:endParaRPr>
              </a:p>
            </p:txBody>
          </p:sp>
        </p:grpSp>
        <p:cxnSp>
          <p:nvCxnSpPr>
            <p:cNvPr id="21" name="Straight Arrow Connector 20"/>
            <p:cNvCxnSpPr/>
            <p:nvPr/>
          </p:nvCxnSpPr>
          <p:spPr>
            <a:xfrm>
              <a:off x="7778100" y="2181766"/>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549337" y="2155754"/>
              <a:ext cx="601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731624" y="4200796"/>
            <a:ext cx="3042991" cy="1046748"/>
            <a:chOff x="4966691" y="4719365"/>
            <a:chExt cx="3042991" cy="1046748"/>
          </a:xfrm>
        </p:grpSpPr>
        <p:sp>
          <p:nvSpPr>
            <p:cNvPr id="24" name="Rectangle 23"/>
            <p:cNvSpPr/>
            <p:nvPr/>
          </p:nvSpPr>
          <p:spPr>
            <a:xfrm>
              <a:off x="4966691" y="4719365"/>
              <a:ext cx="76899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5" name="Rectangle 24"/>
            <p:cNvSpPr/>
            <p:nvPr/>
          </p:nvSpPr>
          <p:spPr>
            <a:xfrm>
              <a:off x="5725750" y="4719365"/>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Asia, 25y</a:t>
              </a:r>
              <a:endParaRPr lang="en-US" dirty="0">
                <a:solidFill>
                  <a:schemeClr val="tx1"/>
                </a:solidFill>
              </a:endParaRPr>
            </a:p>
          </p:txBody>
        </p:sp>
        <p:sp>
          <p:nvSpPr>
            <p:cNvPr id="26" name="Rectangle 25"/>
            <p:cNvSpPr/>
            <p:nvPr/>
          </p:nvSpPr>
          <p:spPr>
            <a:xfrm>
              <a:off x="4966691" y="5068281"/>
              <a:ext cx="76899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27" name="Rectangle 26"/>
            <p:cNvSpPr/>
            <p:nvPr/>
          </p:nvSpPr>
          <p:spPr>
            <a:xfrm>
              <a:off x="5725750" y="5068281"/>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a:t>
              </a:r>
              <a:endParaRPr lang="en-US" dirty="0">
                <a:solidFill>
                  <a:schemeClr val="tx1"/>
                </a:solidFill>
              </a:endParaRPr>
            </a:p>
          </p:txBody>
        </p:sp>
        <p:sp>
          <p:nvSpPr>
            <p:cNvPr id="28" name="Rectangle 27"/>
            <p:cNvSpPr/>
            <p:nvPr/>
          </p:nvSpPr>
          <p:spPr>
            <a:xfrm>
              <a:off x="4966691" y="5417197"/>
              <a:ext cx="768998"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29" name="Rectangle 28"/>
            <p:cNvSpPr/>
            <p:nvPr/>
          </p:nvSpPr>
          <p:spPr>
            <a:xfrm>
              <a:off x="5725011" y="5417197"/>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chemeClr val="tx1"/>
                </a:solidFill>
              </a:endParaRPr>
            </a:p>
          </p:txBody>
        </p:sp>
      </p:grpSp>
      <p:sp>
        <p:nvSpPr>
          <p:cNvPr id="30" name="TextBox 29"/>
          <p:cNvSpPr txBox="1"/>
          <p:nvPr/>
        </p:nvSpPr>
        <p:spPr>
          <a:xfrm>
            <a:off x="476818" y="4520505"/>
            <a:ext cx="1514676" cy="400110"/>
          </a:xfrm>
          <a:prstGeom prst="rect">
            <a:avLst/>
          </a:prstGeom>
          <a:solidFill>
            <a:schemeClr val="accent4"/>
          </a:solidFill>
        </p:spPr>
        <p:txBody>
          <a:bodyPr wrap="square" rtlCol="0">
            <a:spAutoFit/>
          </a:bodyPr>
          <a:lstStyle/>
          <a:p>
            <a:pPr algn="ctr"/>
            <a:r>
              <a:rPr lang="en-US" sz="2000" smtClean="0">
                <a:solidFill>
                  <a:schemeClr val="bg1"/>
                </a:solidFill>
                <a:latin typeface="Arial"/>
                <a:cs typeface="Arial"/>
              </a:rPr>
              <a:t>KTable</a:t>
            </a:r>
            <a:endParaRPr lang="en-US" sz="2000" dirty="0">
              <a:solidFill>
                <a:schemeClr val="bg1"/>
              </a:solidFill>
              <a:latin typeface="Arial"/>
              <a:cs typeface="Arial"/>
            </a:endParaRPr>
          </a:p>
        </p:txBody>
      </p:sp>
      <p:grpSp>
        <p:nvGrpSpPr>
          <p:cNvPr id="32" name="Group 31"/>
          <p:cNvGrpSpPr/>
          <p:nvPr/>
        </p:nvGrpSpPr>
        <p:grpSpPr>
          <a:xfrm>
            <a:off x="8831483" y="4197186"/>
            <a:ext cx="3023355" cy="1046748"/>
            <a:chOff x="4986327" y="4719365"/>
            <a:chExt cx="3023355" cy="1046748"/>
          </a:xfrm>
        </p:grpSpPr>
        <p:sp>
          <p:nvSpPr>
            <p:cNvPr id="33" name="Rectangle 32"/>
            <p:cNvSpPr/>
            <p:nvPr/>
          </p:nvSpPr>
          <p:spPr>
            <a:xfrm>
              <a:off x="4986327" y="4719365"/>
              <a:ext cx="74936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4" name="Rectangle 33"/>
            <p:cNvSpPr/>
            <p:nvPr/>
          </p:nvSpPr>
          <p:spPr>
            <a:xfrm>
              <a:off x="5725750" y="4719365"/>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Roboto" charset="0"/>
                  <a:ea typeface="Roboto" charset="0"/>
                  <a:cs typeface="Roboto" charset="0"/>
                </a:rPr>
                <a:t>Europe</a:t>
              </a:r>
              <a:r>
                <a:rPr lang="en-US" dirty="0" smtClean="0">
                  <a:solidFill>
                    <a:schemeClr val="tx1"/>
                  </a:solidFill>
                </a:rPr>
                <a:t>, 25y</a:t>
              </a:r>
              <a:endParaRPr lang="en-US" b="1" dirty="0">
                <a:solidFill>
                  <a:srgbClr val="FF0000"/>
                </a:solidFill>
              </a:endParaRPr>
            </a:p>
          </p:txBody>
        </p:sp>
        <p:sp>
          <p:nvSpPr>
            <p:cNvPr id="35" name="Rectangle 34"/>
            <p:cNvSpPr/>
            <p:nvPr/>
          </p:nvSpPr>
          <p:spPr>
            <a:xfrm>
              <a:off x="4986327" y="5068281"/>
              <a:ext cx="74936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36" name="Rectangle 35"/>
            <p:cNvSpPr/>
            <p:nvPr/>
          </p:nvSpPr>
          <p:spPr>
            <a:xfrm>
              <a:off x="5725750" y="5068281"/>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 46y</a:t>
              </a:r>
              <a:endParaRPr lang="en-US" dirty="0">
                <a:solidFill>
                  <a:schemeClr val="tx1"/>
                </a:solidFill>
              </a:endParaRPr>
            </a:p>
          </p:txBody>
        </p:sp>
        <p:sp>
          <p:nvSpPr>
            <p:cNvPr id="37" name="Rectangle 36"/>
            <p:cNvSpPr/>
            <p:nvPr/>
          </p:nvSpPr>
          <p:spPr>
            <a:xfrm>
              <a:off x="4986327" y="5417197"/>
              <a:ext cx="74936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smtClean="0">
                  <a:solidFill>
                    <a:schemeClr val="tx1"/>
                  </a:solidFill>
                </a:rPr>
                <a:t>…</a:t>
              </a:r>
              <a:endParaRPr lang="en-US" dirty="0">
                <a:solidFill>
                  <a:schemeClr val="tx1"/>
                </a:solidFill>
              </a:endParaRPr>
            </a:p>
          </p:txBody>
        </p:sp>
        <p:sp>
          <p:nvSpPr>
            <p:cNvPr id="38" name="Rectangle 37"/>
            <p:cNvSpPr/>
            <p:nvPr/>
          </p:nvSpPr>
          <p:spPr>
            <a:xfrm>
              <a:off x="5725011" y="5417197"/>
              <a:ext cx="228393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s-IS" dirty="0" smtClean="0">
                  <a:solidFill>
                    <a:schemeClr val="tx1"/>
                  </a:solidFill>
                </a:rPr>
                <a:t>…</a:t>
              </a:r>
              <a:endParaRPr lang="en-US" dirty="0">
                <a:solidFill>
                  <a:schemeClr val="tx1"/>
                </a:solidFill>
              </a:endParaRPr>
            </a:p>
          </p:txBody>
        </p:sp>
      </p:grpSp>
      <p:grpSp>
        <p:nvGrpSpPr>
          <p:cNvPr id="51" name="Group 50"/>
          <p:cNvGrpSpPr/>
          <p:nvPr/>
        </p:nvGrpSpPr>
        <p:grpSpPr>
          <a:xfrm>
            <a:off x="5655718" y="4728678"/>
            <a:ext cx="4804520" cy="1399589"/>
            <a:chOff x="5655718" y="4728678"/>
            <a:chExt cx="4804520" cy="1399589"/>
          </a:xfrm>
        </p:grpSpPr>
        <p:grpSp>
          <p:nvGrpSpPr>
            <p:cNvPr id="43" name="Group 42"/>
            <p:cNvGrpSpPr/>
            <p:nvPr/>
          </p:nvGrpSpPr>
          <p:grpSpPr>
            <a:xfrm>
              <a:off x="6232124" y="4875811"/>
              <a:ext cx="2065860" cy="348916"/>
              <a:chOff x="6429959" y="4890871"/>
              <a:chExt cx="2065860" cy="348916"/>
            </a:xfrm>
          </p:grpSpPr>
          <p:sp>
            <p:nvSpPr>
              <p:cNvPr id="40" name="Rectangle 39"/>
              <p:cNvSpPr/>
              <p:nvPr/>
            </p:nvSpPr>
            <p:spPr>
              <a:xfrm>
                <a:off x="6429959" y="4890871"/>
                <a:ext cx="677477"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42" name="Rectangle 41"/>
              <p:cNvSpPr/>
              <p:nvPr/>
            </p:nvSpPr>
            <p:spPr>
              <a:xfrm>
                <a:off x="7102097" y="4890871"/>
                <a:ext cx="1393722"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Europe</a:t>
                </a:r>
                <a:endParaRPr lang="en-US" b="1" dirty="0">
                  <a:solidFill>
                    <a:srgbClr val="FF0000"/>
                  </a:solidFill>
                </a:endParaRPr>
              </a:p>
            </p:txBody>
          </p:sp>
        </p:grpSp>
        <p:cxnSp>
          <p:nvCxnSpPr>
            <p:cNvPr id="46" name="Straight Arrow Connector 45"/>
            <p:cNvCxnSpPr/>
            <p:nvPr/>
          </p:nvCxnSpPr>
          <p:spPr>
            <a:xfrm>
              <a:off x="5877354" y="4728678"/>
              <a:ext cx="285827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7244179" y="5326602"/>
              <a:ext cx="5835" cy="3968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655718" y="5758935"/>
              <a:ext cx="4804520" cy="369332"/>
            </a:xfrm>
            <a:prstGeom prst="rect">
              <a:avLst/>
            </a:prstGeom>
            <a:noFill/>
          </p:spPr>
          <p:txBody>
            <a:bodyPr wrap="none" rtlCol="0">
              <a:spAutoFit/>
            </a:bodyPr>
            <a:lstStyle/>
            <a:p>
              <a:r>
                <a:rPr lang="en-US" dirty="0" smtClean="0"/>
                <a:t>new update for </a:t>
              </a:r>
              <a:r>
                <a:rPr lang="en-US" b="1" dirty="0" err="1" smtClean="0"/>
                <a:t>alice</a:t>
              </a:r>
              <a:r>
                <a:rPr lang="en-US" b="1" dirty="0" smtClean="0"/>
                <a:t> </a:t>
              </a:r>
              <a:r>
                <a:rPr lang="en-US" dirty="0" smtClean="0"/>
                <a:t>from user-locations topic</a:t>
              </a:r>
              <a:endParaRPr lang="en-US" dirty="0"/>
            </a:p>
          </p:txBody>
        </p:sp>
      </p:grpSp>
      <p:sp>
        <p:nvSpPr>
          <p:cNvPr id="10" name="TextBox 9"/>
          <p:cNvSpPr txBox="1"/>
          <p:nvPr/>
        </p:nvSpPr>
        <p:spPr>
          <a:xfrm>
            <a:off x="2965971" y="5391962"/>
            <a:ext cx="2016899" cy="369332"/>
          </a:xfrm>
          <a:prstGeom prst="rect">
            <a:avLst/>
          </a:prstGeom>
          <a:noFill/>
        </p:spPr>
        <p:txBody>
          <a:bodyPr wrap="none" rtlCol="0">
            <a:spAutoFit/>
          </a:bodyPr>
          <a:lstStyle/>
          <a:p>
            <a:r>
              <a:rPr lang="en-US" b="1" dirty="0" smtClean="0"/>
              <a:t>user-profiles-topic</a:t>
            </a:r>
            <a:endParaRPr lang="en-US" b="1" dirty="0"/>
          </a:p>
        </p:txBody>
      </p:sp>
      <p:sp>
        <p:nvSpPr>
          <p:cNvPr id="44" name="TextBox 43"/>
          <p:cNvSpPr txBox="1"/>
          <p:nvPr/>
        </p:nvSpPr>
        <p:spPr>
          <a:xfrm>
            <a:off x="3160600" y="1515656"/>
            <a:ext cx="3563796" cy="369332"/>
          </a:xfrm>
          <a:prstGeom prst="rect">
            <a:avLst/>
          </a:prstGeom>
          <a:noFill/>
        </p:spPr>
        <p:txBody>
          <a:bodyPr wrap="none" rtlCol="0">
            <a:spAutoFit/>
          </a:bodyPr>
          <a:lstStyle/>
          <a:p>
            <a:r>
              <a:rPr lang="en-US" b="1" dirty="0"/>
              <a:t>user-clicks-topics (at 1M </a:t>
            </a:r>
            <a:r>
              <a:rPr lang="en-US" b="1" dirty="0" err="1"/>
              <a:t>msgs</a:t>
            </a:r>
            <a:r>
              <a:rPr lang="en-US" b="1" dirty="0"/>
              <a:t>/s)</a:t>
            </a: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557" y="1514368"/>
            <a:ext cx="281572" cy="357968"/>
          </a:xfrm>
          <a:prstGeom prst="rect">
            <a:avLst/>
          </a:prstGeom>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247" y="5410287"/>
            <a:ext cx="281572" cy="357968"/>
          </a:xfrm>
          <a:prstGeom prst="rect">
            <a:avLst/>
          </a:prstGeom>
        </p:spPr>
      </p:pic>
      <p:pic>
        <p:nvPicPr>
          <p:cNvPr id="49" name="Pictur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18" y="5346041"/>
            <a:ext cx="281572" cy="357968"/>
          </a:xfrm>
          <a:prstGeom prst="rect">
            <a:avLst/>
          </a:prstGeom>
        </p:spPr>
      </p:pic>
      <p:sp>
        <p:nvSpPr>
          <p:cNvPr id="12" name="TextBox 11"/>
          <p:cNvSpPr txBox="1"/>
          <p:nvPr/>
        </p:nvSpPr>
        <p:spPr>
          <a:xfrm>
            <a:off x="819619" y="2393986"/>
            <a:ext cx="829073" cy="369332"/>
          </a:xfrm>
          <a:prstGeom prst="rect">
            <a:avLst/>
          </a:prstGeom>
          <a:noFill/>
        </p:spPr>
        <p:txBody>
          <a:bodyPr wrap="none" rtlCol="0">
            <a:spAutoFit/>
          </a:bodyPr>
          <a:lstStyle/>
          <a:p>
            <a:r>
              <a:rPr lang="en-US" smtClean="0"/>
              <a:t>“facts”</a:t>
            </a:r>
            <a:endParaRPr lang="en-US"/>
          </a:p>
        </p:txBody>
      </p:sp>
      <p:sp>
        <p:nvSpPr>
          <p:cNvPr id="53" name="TextBox 52"/>
          <p:cNvSpPr txBox="1"/>
          <p:nvPr/>
        </p:nvSpPr>
        <p:spPr>
          <a:xfrm>
            <a:off x="476818" y="4984389"/>
            <a:ext cx="1494320" cy="369332"/>
          </a:xfrm>
          <a:prstGeom prst="rect">
            <a:avLst/>
          </a:prstGeom>
          <a:noFill/>
        </p:spPr>
        <p:txBody>
          <a:bodyPr wrap="none" rtlCol="0">
            <a:spAutoFit/>
          </a:bodyPr>
          <a:lstStyle/>
          <a:p>
            <a:r>
              <a:rPr lang="en-US" smtClean="0"/>
              <a:t>“dimensions”</a:t>
            </a:r>
            <a:endParaRPr lang="en-US"/>
          </a:p>
        </p:txBody>
      </p:sp>
    </p:spTree>
    <p:extLst>
      <p:ext uri="{BB962C8B-B14F-4D97-AF65-F5344CB8AC3E}">
        <p14:creationId xmlns:p14="http://schemas.microsoft.com/office/powerpoint/2010/main" val="77251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meet Tables – in the Kafka Streams DSL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66" y="1286005"/>
            <a:ext cx="8230537" cy="4576814"/>
          </a:xfrm>
          <a:prstGeom prst="rect">
            <a:avLst/>
          </a:prstGeom>
        </p:spPr>
      </p:pic>
    </p:spTree>
    <p:extLst>
      <p:ext uri="{BB962C8B-B14F-4D97-AF65-F5344CB8AC3E}">
        <p14:creationId xmlns:p14="http://schemas.microsoft.com/office/powerpoint/2010/main" val="4857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15"/>
          <p:cNvPicPr preferRelativeResize="0"/>
          <p:nvPr/>
        </p:nvPicPr>
        <p:blipFill rotWithShape="1">
          <a:blip r:embed="rId3" cstate="screen">
            <a:alphaModFix amt="9000"/>
            <a:duotone>
              <a:schemeClr val="bg2">
                <a:shade val="45000"/>
                <a:satMod val="135000"/>
              </a:schemeClr>
              <a:prstClr val="white"/>
            </a:duotone>
            <a:extLst>
              <a:ext uri="{28A0092B-C50C-407E-A947-70E740481C1C}">
                <a14:useLocalDpi xmlns:a14="http://schemas.microsoft.com/office/drawing/2010/main"/>
              </a:ext>
            </a:extLst>
          </a:blip>
          <a:srcRect l="31614" t="18273" r="28884" b="19586"/>
          <a:stretch/>
        </p:blipFill>
        <p:spPr>
          <a:xfrm>
            <a:off x="90349" y="888999"/>
            <a:ext cx="3213101" cy="5054601"/>
          </a:xfrm>
          <a:prstGeom prst="rect">
            <a:avLst/>
          </a:prstGeom>
          <a:noFill/>
          <a:ln>
            <a:noFill/>
          </a:ln>
        </p:spPr>
      </p:pic>
      <p:sp>
        <p:nvSpPr>
          <p:cNvPr id="5" name="Shape 398"/>
          <p:cNvSpPr txBox="1">
            <a:spLocks/>
          </p:cNvSpPr>
          <p:nvPr/>
        </p:nvSpPr>
        <p:spPr>
          <a:xfrm>
            <a:off x="318951" y="2501851"/>
            <a:ext cx="6747674" cy="1754099"/>
          </a:xfrm>
          <a:prstGeom prst="rect">
            <a:avLst/>
          </a:prstGeom>
          <a:noFill/>
          <a:ln>
            <a:noFill/>
          </a:ln>
        </p:spPr>
        <p:txBody>
          <a:bodyPr vert="horz" lIns="91425" tIns="91425" rIns="91425" bIns="91425" rtlCol="0" anchor="ctr" anchorCtr="0">
            <a:noAutofit/>
          </a:bodyPr>
          <a:lstStyle>
            <a:lvl1pPr algn="l" defTabSz="914400" rtl="0" eaLnBrk="1" latinLnBrk="0" hangingPunct="1">
              <a:lnSpc>
                <a:spcPct val="90000"/>
              </a:lnSpc>
              <a:spcBef>
                <a:spcPct val="0"/>
              </a:spcBef>
              <a:buNone/>
              <a:defRPr sz="2800" kern="1200" baseline="0">
                <a:solidFill>
                  <a:schemeClr val="bg1"/>
                </a:solidFill>
                <a:latin typeface="+mj-lt"/>
                <a:ea typeface="+mj-ea"/>
                <a:cs typeface="+mj-cs"/>
              </a:defRPr>
            </a:lvl1pPr>
          </a:lstStyle>
          <a:p>
            <a:pPr>
              <a:buSzPct val="25000"/>
            </a:pPr>
            <a:r>
              <a:rPr lang="en-US" sz="4000" dirty="0" smtClean="0">
                <a:solidFill>
                  <a:schemeClr val="tx1"/>
                </a:solidFill>
              </a:rPr>
              <a:t>Kafka Streams </a:t>
            </a:r>
            <a:r>
              <a:rPr lang="en-US" sz="4000" b="1" dirty="0" smtClean="0">
                <a:solidFill>
                  <a:schemeClr val="accent1"/>
                </a:solidFill>
                <a:latin typeface="Roboto" pitchFamily="2" charset="0"/>
                <a:ea typeface="Roboto" pitchFamily="2" charset="0"/>
              </a:rPr>
              <a:t>key features</a:t>
            </a:r>
            <a:endParaRPr lang="en-US" sz="4000" dirty="0">
              <a:solidFill>
                <a:schemeClr val="tx1"/>
              </a:solidFill>
            </a:endParaRPr>
          </a:p>
        </p:txBody>
      </p:sp>
    </p:spTree>
    <p:extLst>
      <p:ext uri="{BB962C8B-B14F-4D97-AF65-F5344CB8AC3E}">
        <p14:creationId xmlns:p14="http://schemas.microsoft.com/office/powerpoint/2010/main" val="10240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in 0.10</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b="1" dirty="0">
                <a:latin typeface="Roboto" charset="0"/>
                <a:ea typeface="Roboto" charset="0"/>
                <a:cs typeface="Roboto" charset="0"/>
              </a:rPr>
              <a:t>Native, 100%-compatible Kafka </a:t>
            </a:r>
            <a:r>
              <a:rPr lang="en-US" b="1" dirty="0" smtClean="0">
                <a:latin typeface="Roboto" charset="0"/>
                <a:ea typeface="Roboto" charset="0"/>
                <a:cs typeface="Roboto" charset="0"/>
              </a:rPr>
              <a:t>integration</a:t>
            </a:r>
            <a:endParaRPr lang="en-US" b="1" dirty="0">
              <a:latin typeface="Roboto" charset="0"/>
              <a:ea typeface="Roboto" charset="0"/>
              <a:cs typeface="Roboto" charset="0"/>
            </a:endParaRPr>
          </a:p>
        </p:txBody>
      </p:sp>
    </p:spTree>
    <p:extLst>
      <p:ext uri="{BB962C8B-B14F-4D97-AF65-F5344CB8AC3E}">
        <p14:creationId xmlns:p14="http://schemas.microsoft.com/office/powerpoint/2010/main" val="108808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100% compatible </a:t>
            </a:r>
            <a:r>
              <a:rPr lang="en-US" dirty="0"/>
              <a:t>Kafka integration</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4055" b="41306"/>
          <a:stretch/>
        </p:blipFill>
        <p:spPr>
          <a:xfrm>
            <a:off x="2969623" y="1445955"/>
            <a:ext cx="6956981" cy="180738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690" t="27491" r="21959" b="38694"/>
          <a:stretch/>
        </p:blipFill>
        <p:spPr>
          <a:xfrm>
            <a:off x="2969623" y="3792810"/>
            <a:ext cx="4871110" cy="1807381"/>
          </a:xfrm>
          <a:prstGeom prst="rect">
            <a:avLst/>
          </a:prstGeom>
        </p:spPr>
      </p:pic>
      <p:sp>
        <p:nvSpPr>
          <p:cNvPr id="8" name="TextBox 7"/>
          <p:cNvSpPr txBox="1"/>
          <p:nvPr/>
        </p:nvSpPr>
        <p:spPr>
          <a:xfrm>
            <a:off x="523014" y="2149590"/>
            <a:ext cx="2152195" cy="400110"/>
          </a:xfrm>
          <a:prstGeom prst="rect">
            <a:avLst/>
          </a:prstGeom>
          <a:solidFill>
            <a:schemeClr val="accent1"/>
          </a:solidFill>
        </p:spPr>
        <p:txBody>
          <a:bodyPr wrap="square" rtlCol="0">
            <a:spAutoFit/>
          </a:bodyPr>
          <a:lstStyle/>
          <a:p>
            <a:r>
              <a:rPr lang="en-US" sz="2000" dirty="0" smtClean="0">
                <a:solidFill>
                  <a:schemeClr val="bg1"/>
                </a:solidFill>
                <a:latin typeface="Arial"/>
                <a:cs typeface="Arial"/>
              </a:rPr>
              <a:t>Read </a:t>
            </a:r>
            <a:r>
              <a:rPr lang="en-US" sz="2000" smtClean="0">
                <a:solidFill>
                  <a:schemeClr val="bg1"/>
                </a:solidFill>
                <a:latin typeface="Arial"/>
                <a:cs typeface="Arial"/>
              </a:rPr>
              <a:t>from Kafka</a:t>
            </a:r>
            <a:endParaRPr lang="en-US" sz="2000" dirty="0">
              <a:solidFill>
                <a:schemeClr val="bg1"/>
              </a:solidFill>
              <a:latin typeface="Arial"/>
              <a:cs typeface="Arial"/>
            </a:endParaRPr>
          </a:p>
        </p:txBody>
      </p:sp>
      <p:sp>
        <p:nvSpPr>
          <p:cNvPr id="9" name="TextBox 8"/>
          <p:cNvSpPr txBox="1"/>
          <p:nvPr/>
        </p:nvSpPr>
        <p:spPr>
          <a:xfrm>
            <a:off x="523014" y="4496445"/>
            <a:ext cx="2152195" cy="400110"/>
          </a:xfrm>
          <a:prstGeom prst="rect">
            <a:avLst/>
          </a:prstGeom>
          <a:solidFill>
            <a:schemeClr val="accent1"/>
          </a:solidFill>
        </p:spPr>
        <p:txBody>
          <a:bodyPr wrap="square" rtlCol="0">
            <a:spAutoFit/>
          </a:bodyPr>
          <a:lstStyle/>
          <a:p>
            <a:r>
              <a:rPr lang="en-US" sz="2000" dirty="0" smtClean="0">
                <a:solidFill>
                  <a:schemeClr val="bg1"/>
                </a:solidFill>
                <a:latin typeface="Arial"/>
                <a:cs typeface="Arial"/>
              </a:rPr>
              <a:t>Write to Kafka</a:t>
            </a:r>
            <a:endParaRPr lang="en-US" sz="2000" dirty="0">
              <a:solidFill>
                <a:schemeClr val="bg1"/>
              </a:solidFill>
              <a:latin typeface="Arial"/>
              <a:cs typeface="Arial"/>
            </a:endParaRPr>
          </a:p>
        </p:txBody>
      </p:sp>
    </p:spTree>
    <p:extLst>
      <p:ext uri="{BB962C8B-B14F-4D97-AF65-F5344CB8AC3E}">
        <p14:creationId xmlns:p14="http://schemas.microsoft.com/office/powerpoint/2010/main" val="103315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Kafka Streams: </a:t>
            </a:r>
            <a:r>
              <a:rPr lang="en-US" dirty="0" smtClean="0"/>
              <a:t>Java analogy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412" y="1625990"/>
            <a:ext cx="8434274" cy="574132"/>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12" y="2414081"/>
            <a:ext cx="8434274" cy="98878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410" y="3662833"/>
            <a:ext cx="8434276" cy="1535576"/>
          </a:xfrm>
          <a:prstGeom prst="rect">
            <a:avLst/>
          </a:prstGeom>
        </p:spPr>
      </p:pic>
    </p:spTree>
    <p:extLst>
      <p:ext uri="{BB962C8B-B14F-4D97-AF65-F5344CB8AC3E}">
        <p14:creationId xmlns:p14="http://schemas.microsoft.com/office/powerpoint/2010/main" val="18980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in 0.10</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Native, 100%-compatible Kafka </a:t>
            </a:r>
            <a:r>
              <a:rPr lang="en-US" dirty="0" smtClean="0"/>
              <a:t>integration</a:t>
            </a:r>
          </a:p>
          <a:p>
            <a:pPr marL="342900" indent="-342900">
              <a:buFont typeface="Arial" charset="0"/>
              <a:buChar char="•"/>
            </a:pPr>
            <a:r>
              <a:rPr lang="en-US" b="1" dirty="0" smtClean="0">
                <a:latin typeface="Roboto" charset="0"/>
                <a:ea typeface="Roboto" charset="0"/>
                <a:cs typeface="Roboto" charset="0"/>
              </a:rPr>
              <a:t>Secure stream processing using Kafka’s security features</a:t>
            </a:r>
          </a:p>
        </p:txBody>
      </p:sp>
    </p:spTree>
    <p:extLst>
      <p:ext uri="{BB962C8B-B14F-4D97-AF65-F5344CB8AC3E}">
        <p14:creationId xmlns:p14="http://schemas.microsoft.com/office/powerpoint/2010/main" val="82392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stream processing with </a:t>
            </a:r>
            <a:r>
              <a:rPr lang="en-US" dirty="0"/>
              <a:t>K</a:t>
            </a:r>
            <a:r>
              <a:rPr lang="en-US" dirty="0" smtClean="0"/>
              <a:t>afka Streams</a:t>
            </a:r>
            <a:endParaRPr lang="en-US" dirty="0"/>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smtClean="0"/>
              <a:t>Kafka Streams applications can leverage </a:t>
            </a:r>
            <a:r>
              <a:rPr lang="en-US" b="1" dirty="0" smtClean="0">
                <a:latin typeface="Roboto" charset="0"/>
                <a:ea typeface="Roboto" charset="0"/>
                <a:cs typeface="Roboto" charset="0"/>
              </a:rPr>
              <a:t>all client-side security features </a:t>
            </a:r>
            <a:r>
              <a:rPr lang="en-US" dirty="0" smtClean="0"/>
              <a:t>in Apache Kafka</a:t>
            </a:r>
          </a:p>
          <a:p>
            <a:pPr marL="342900" indent="-342900">
              <a:buFont typeface="Arial" charset="0"/>
              <a:buChar char="•"/>
            </a:pPr>
            <a:endParaRPr lang="en-US" dirty="0" smtClean="0"/>
          </a:p>
          <a:p>
            <a:pPr marL="342900" indent="-342900">
              <a:buFont typeface="Arial" charset="0"/>
              <a:buChar char="•"/>
            </a:pPr>
            <a:r>
              <a:rPr lang="en-US" dirty="0" smtClean="0"/>
              <a:t>Security features include:</a:t>
            </a:r>
          </a:p>
          <a:p>
            <a:pPr marL="857250" lvl="1" indent="-342900">
              <a:buFont typeface="Arial" charset="0"/>
              <a:buChar char="•"/>
            </a:pPr>
            <a:r>
              <a:rPr lang="en-US" b="1" dirty="0" smtClean="0">
                <a:latin typeface="Roboto" charset="0"/>
                <a:ea typeface="Roboto" charset="0"/>
                <a:cs typeface="Roboto" charset="0"/>
              </a:rPr>
              <a:t>Encrypting data-in-transit </a:t>
            </a:r>
            <a:r>
              <a:rPr lang="en-US" dirty="0" smtClean="0"/>
              <a:t>between applications and Kafka clusters</a:t>
            </a:r>
          </a:p>
          <a:p>
            <a:pPr marL="857250" lvl="1" indent="-342900">
              <a:buFont typeface="Arial" charset="0"/>
              <a:buChar char="•"/>
            </a:pPr>
            <a:r>
              <a:rPr lang="en-US" b="1" dirty="0" smtClean="0">
                <a:latin typeface="Roboto" charset="0"/>
                <a:ea typeface="Roboto" charset="0"/>
                <a:cs typeface="Roboto" charset="0"/>
              </a:rPr>
              <a:t>Authenticating applications </a:t>
            </a:r>
            <a:r>
              <a:rPr lang="en-US" dirty="0" smtClean="0"/>
              <a:t>against Kafka clusters (“only some apps may talk to the production cluster”)</a:t>
            </a:r>
          </a:p>
          <a:p>
            <a:pPr marL="857250" lvl="1" indent="-342900">
              <a:buFont typeface="Arial" charset="0"/>
              <a:buChar char="•"/>
            </a:pPr>
            <a:r>
              <a:rPr lang="en-US" b="1" dirty="0" smtClean="0">
                <a:latin typeface="Roboto" charset="0"/>
                <a:ea typeface="Roboto" charset="0"/>
                <a:cs typeface="Roboto" charset="0"/>
              </a:rPr>
              <a:t>Authorizing application </a:t>
            </a:r>
            <a:r>
              <a:rPr lang="en-US" dirty="0" smtClean="0"/>
              <a:t>against Kafka clusters (“only some apps may read data from sensitive topics”)</a:t>
            </a:r>
            <a:endParaRPr lang="en-US" dirty="0"/>
          </a:p>
        </p:txBody>
      </p:sp>
    </p:spTree>
    <p:extLst>
      <p:ext uri="{BB962C8B-B14F-4D97-AF65-F5344CB8AC3E}">
        <p14:creationId xmlns:p14="http://schemas.microsoft.com/office/powerpoint/2010/main" val="4339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security settings</a:t>
            </a:r>
            <a:endParaRPr lang="en-US" dirty="0"/>
          </a:p>
        </p:txBody>
      </p:sp>
      <p:sp>
        <p:nvSpPr>
          <p:cNvPr id="5" name="Content Placeholder 2"/>
          <p:cNvSpPr>
            <a:spLocks noGrp="1"/>
          </p:cNvSpPr>
          <p:nvPr>
            <p:ph idx="1"/>
          </p:nvPr>
        </p:nvSpPr>
        <p:spPr>
          <a:xfrm>
            <a:off x="228599" y="1028700"/>
            <a:ext cx="11143696" cy="1116721"/>
          </a:xfrm>
        </p:spPr>
        <p:txBody>
          <a:bodyPr>
            <a:normAutofit/>
          </a:bodyPr>
          <a:lstStyle/>
          <a:p>
            <a:pPr marL="342900" indent="-342900">
              <a:buFont typeface="Arial" charset="0"/>
              <a:buChar char="•"/>
            </a:pPr>
            <a:r>
              <a:rPr lang="en-US" dirty="0" smtClean="0"/>
              <a:t>In general, you </a:t>
            </a:r>
            <a:r>
              <a:rPr lang="en-US" dirty="0"/>
              <a:t>can configure both Kafka Streams plus the underlying Kafka </a:t>
            </a:r>
            <a:r>
              <a:rPr lang="en-US" dirty="0" smtClean="0"/>
              <a:t>clients in your apps</a:t>
            </a:r>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031" t="5498" r="11959" b="29760"/>
          <a:stretch/>
        </p:blipFill>
        <p:spPr>
          <a:xfrm>
            <a:off x="1295666" y="1481196"/>
            <a:ext cx="5107044" cy="2850021"/>
          </a:xfrm>
          <a:prstGeom prst="rect">
            <a:avLst/>
          </a:prstGeom>
        </p:spPr>
      </p:pic>
      <p:grpSp>
        <p:nvGrpSpPr>
          <p:cNvPr id="4" name="Group 3"/>
          <p:cNvGrpSpPr/>
          <p:nvPr/>
        </p:nvGrpSpPr>
        <p:grpSpPr>
          <a:xfrm>
            <a:off x="672790" y="4335761"/>
            <a:ext cx="8186057" cy="1455478"/>
            <a:chOff x="304800" y="4398884"/>
            <a:chExt cx="8186057" cy="14554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398884"/>
              <a:ext cx="8186057" cy="1455478"/>
            </a:xfrm>
            <a:prstGeom prst="rect">
              <a:avLst/>
            </a:prstGeom>
            <a:ln>
              <a:solidFill>
                <a:schemeClr val="bg2">
                  <a:lumMod val="75000"/>
                </a:schemeClr>
              </a:solidFill>
            </a:ln>
          </p:spPr>
        </p:pic>
        <p:sp>
          <p:nvSpPr>
            <p:cNvPr id="14" name="Rectangle 13"/>
            <p:cNvSpPr/>
            <p:nvPr/>
          </p:nvSpPr>
          <p:spPr>
            <a:xfrm>
              <a:off x="948623" y="4596232"/>
              <a:ext cx="1547931" cy="778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304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security settings</a:t>
            </a:r>
            <a:endParaRPr lang="en-US" dirty="0"/>
          </a:p>
        </p:txBody>
      </p:sp>
      <p:sp>
        <p:nvSpPr>
          <p:cNvPr id="5" name="Content Placeholder 2"/>
          <p:cNvSpPr>
            <a:spLocks noGrp="1"/>
          </p:cNvSpPr>
          <p:nvPr>
            <p:ph idx="1"/>
          </p:nvPr>
        </p:nvSpPr>
        <p:spPr>
          <a:xfrm>
            <a:off x="228598" y="1028700"/>
            <a:ext cx="10806345" cy="1116721"/>
          </a:xfrm>
        </p:spPr>
        <p:txBody>
          <a:bodyPr>
            <a:normAutofit/>
          </a:bodyPr>
          <a:lstStyle/>
          <a:p>
            <a:pPr marL="342900" indent="-342900">
              <a:buFont typeface="Arial" charset="0"/>
              <a:buChar char="•"/>
            </a:pPr>
            <a:r>
              <a:rPr lang="en-US" b="1" dirty="0" smtClean="0">
                <a:latin typeface="Roboto" charset="0"/>
                <a:ea typeface="Roboto" charset="0"/>
                <a:cs typeface="Roboto" charset="0"/>
              </a:rPr>
              <a:t>Example: encrypting data-in-transit</a:t>
            </a:r>
            <a:r>
              <a:rPr lang="en-US" b="1" dirty="0">
                <a:latin typeface="Roboto" charset="0"/>
                <a:ea typeface="Roboto" charset="0"/>
                <a:cs typeface="Roboto" charset="0"/>
              </a:rPr>
              <a:t> </a:t>
            </a:r>
            <a:r>
              <a:rPr lang="en-US" b="1" dirty="0" smtClean="0">
                <a:latin typeface="Roboto" charset="0"/>
                <a:ea typeface="Roboto" charset="0"/>
                <a:cs typeface="Roboto" charset="0"/>
              </a:rPr>
              <a:t>+ client authentication to Kafka cluster</a:t>
            </a:r>
            <a:endParaRPr lang="en-US" b="1" dirty="0">
              <a:latin typeface="Roboto" charset="0"/>
              <a:ea typeface="Roboto" charset="0"/>
              <a:cs typeface="Roboto" charset="0"/>
            </a:endParaRPr>
          </a:p>
        </p:txBody>
      </p:sp>
      <p:sp>
        <p:nvSpPr>
          <p:cNvPr id="8" name="TextBox 7"/>
          <p:cNvSpPr txBox="1"/>
          <p:nvPr/>
        </p:nvSpPr>
        <p:spPr>
          <a:xfrm>
            <a:off x="603682" y="5459767"/>
            <a:ext cx="7000634" cy="369332"/>
          </a:xfrm>
          <a:prstGeom prst="rect">
            <a:avLst/>
          </a:prstGeom>
          <a:noFill/>
        </p:spPr>
        <p:txBody>
          <a:bodyPr wrap="none" rtlCol="0">
            <a:spAutoFit/>
          </a:bodyPr>
          <a:lstStyle/>
          <a:p>
            <a:r>
              <a:rPr lang="en-US" dirty="0" smtClean="0"/>
              <a:t>Full </a:t>
            </a:r>
            <a:r>
              <a:rPr lang="en-US" dirty="0"/>
              <a:t>demo application </a:t>
            </a:r>
            <a:r>
              <a:rPr lang="en-US" dirty="0" smtClean="0"/>
              <a:t>at </a:t>
            </a:r>
            <a:r>
              <a:rPr lang="en-US" u="sng" dirty="0" smtClean="0">
                <a:solidFill>
                  <a:schemeClr val="accent4"/>
                </a:solidFill>
              </a:rPr>
              <a:t>https</a:t>
            </a:r>
            <a:r>
              <a:rPr lang="en-US" u="sng" dirty="0">
                <a:solidFill>
                  <a:schemeClr val="accent4"/>
                </a:solidFill>
              </a:rPr>
              <a:t>://</a:t>
            </a:r>
            <a:r>
              <a:rPr lang="en-US" u="sng" dirty="0" err="1" smtClean="0">
                <a:solidFill>
                  <a:schemeClr val="accent4"/>
                </a:solidFill>
              </a:rPr>
              <a:t>github.com</a:t>
            </a:r>
            <a:r>
              <a:rPr lang="en-US" u="sng" dirty="0" smtClean="0">
                <a:solidFill>
                  <a:schemeClr val="accent4"/>
                </a:solidFill>
              </a:rPr>
              <a:t>/</a:t>
            </a:r>
            <a:r>
              <a:rPr lang="en-US" u="sng" dirty="0" err="1" smtClean="0">
                <a:solidFill>
                  <a:schemeClr val="accent4"/>
                </a:solidFill>
              </a:rPr>
              <a:t>confluentinc</a:t>
            </a:r>
            <a:r>
              <a:rPr lang="en-US" u="sng" dirty="0" smtClean="0">
                <a:solidFill>
                  <a:schemeClr val="accent4"/>
                </a:solidFill>
              </a:rPr>
              <a:t>/examples</a:t>
            </a:r>
            <a:endParaRPr lang="en-US" u="sng" dirty="0">
              <a:solidFill>
                <a:schemeClr val="accent4"/>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2" y="1734706"/>
            <a:ext cx="8820361" cy="2984049"/>
          </a:xfrm>
          <a:prstGeom prst="rect">
            <a:avLst/>
          </a:prstGeom>
          <a:ln>
            <a:solidFill>
              <a:schemeClr val="bg2">
                <a:lumMod val="75000"/>
              </a:schemeClr>
            </a:solidFill>
          </a:ln>
        </p:spPr>
      </p:pic>
    </p:spTree>
    <p:extLst>
      <p:ext uri="{BB962C8B-B14F-4D97-AF65-F5344CB8AC3E}">
        <p14:creationId xmlns:p14="http://schemas.microsoft.com/office/powerpoint/2010/main" val="90683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in 0.10</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Native, 100%-compatible Kafka integration</a:t>
            </a:r>
          </a:p>
          <a:p>
            <a:pPr marL="342900" indent="-342900">
              <a:buFont typeface="Arial" charset="0"/>
              <a:buChar char="•"/>
            </a:pPr>
            <a:r>
              <a:rPr lang="en-US" dirty="0" smtClean="0"/>
              <a:t>Secure </a:t>
            </a:r>
            <a:r>
              <a:rPr lang="en-US" dirty="0"/>
              <a:t>stream processing using Kafka’s security features</a:t>
            </a:r>
          </a:p>
          <a:p>
            <a:pPr marL="342900" indent="-342900">
              <a:buFont typeface="Arial" charset="0"/>
              <a:buChar char="•"/>
            </a:pPr>
            <a:r>
              <a:rPr lang="en-US" b="1" dirty="0" smtClean="0">
                <a:latin typeface="Roboto" charset="0"/>
                <a:ea typeface="Roboto" charset="0"/>
                <a:cs typeface="Roboto" charset="0"/>
              </a:rPr>
              <a:t>Elastic and highly </a:t>
            </a:r>
            <a:r>
              <a:rPr lang="en-US" b="1" dirty="0">
                <a:latin typeface="Roboto" charset="0"/>
                <a:ea typeface="Roboto" charset="0"/>
                <a:cs typeface="Roboto" charset="0"/>
              </a:rPr>
              <a:t>scalable</a:t>
            </a:r>
          </a:p>
          <a:p>
            <a:pPr marL="342900" indent="-342900">
              <a:buFont typeface="Arial" charset="0"/>
              <a:buChar char="•"/>
            </a:pPr>
            <a:r>
              <a:rPr lang="en-US" b="1" dirty="0" smtClean="0">
                <a:latin typeface="Roboto" charset="0"/>
                <a:ea typeface="Roboto" charset="0"/>
                <a:cs typeface="Roboto" charset="0"/>
              </a:rPr>
              <a:t>Fault-tolerant</a:t>
            </a:r>
            <a:endParaRPr lang="en-US" b="1" dirty="0">
              <a:latin typeface="Roboto" charset="0"/>
              <a:ea typeface="Roboto" charset="0"/>
              <a:cs typeface="Roboto" charset="0"/>
            </a:endParaRPr>
          </a:p>
        </p:txBody>
      </p:sp>
    </p:spTree>
    <p:extLst>
      <p:ext uri="{BB962C8B-B14F-4D97-AF65-F5344CB8AC3E}">
        <p14:creationId xmlns:p14="http://schemas.microsoft.com/office/powerpoint/2010/main" val="98326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fault tolerance, elasticity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52500"/>
            <a:ext cx="5575793" cy="4319433"/>
          </a:xfrm>
          <a:prstGeom prst="rect">
            <a:avLst/>
          </a:prstGeom>
        </p:spPr>
      </p:pic>
    </p:spTree>
    <p:extLst>
      <p:ext uri="{BB962C8B-B14F-4D97-AF65-F5344CB8AC3E}">
        <p14:creationId xmlns:p14="http://schemas.microsoft.com/office/powerpoint/2010/main" val="92195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fault tolerance, elasticity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52500"/>
            <a:ext cx="5575793" cy="4319433"/>
          </a:xfrm>
          <a:prstGeom prst="rect">
            <a:avLst/>
          </a:prstGeom>
        </p:spPr>
      </p:pic>
    </p:spTree>
    <p:extLst>
      <p:ext uri="{BB962C8B-B14F-4D97-AF65-F5344CB8AC3E}">
        <p14:creationId xmlns:p14="http://schemas.microsoft.com/office/powerpoint/2010/main" val="77175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fault tolerance, elasticity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52500"/>
            <a:ext cx="5577604" cy="4320836"/>
          </a:xfrm>
          <a:prstGeom prst="rect">
            <a:avLst/>
          </a:prstGeom>
        </p:spPr>
      </p:pic>
    </p:spTree>
    <p:extLst>
      <p:ext uri="{BB962C8B-B14F-4D97-AF65-F5344CB8AC3E}">
        <p14:creationId xmlns:p14="http://schemas.microsoft.com/office/powerpoint/2010/main" val="67906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fault tolerance, elasticity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52500"/>
            <a:ext cx="5577604" cy="4320836"/>
          </a:xfrm>
          <a:prstGeom prst="rect">
            <a:avLst/>
          </a:prstGeom>
        </p:spPr>
      </p:pic>
    </p:spTree>
    <p:extLst>
      <p:ext uri="{BB962C8B-B14F-4D97-AF65-F5344CB8AC3E}">
        <p14:creationId xmlns:p14="http://schemas.microsoft.com/office/powerpoint/2010/main" val="32538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in 0.10</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Native, 100%-compatible Kafka integration</a:t>
            </a:r>
          </a:p>
          <a:p>
            <a:pPr marL="342900" indent="-342900">
              <a:buFont typeface="Arial" charset="0"/>
              <a:buChar char="•"/>
            </a:pPr>
            <a:r>
              <a:rPr lang="en-US" dirty="0" smtClean="0"/>
              <a:t>Secure </a:t>
            </a:r>
            <a:r>
              <a:rPr lang="en-US" dirty="0"/>
              <a:t>stream processing using Kafka’s security features</a:t>
            </a:r>
          </a:p>
          <a:p>
            <a:pPr marL="342900" indent="-342900">
              <a:buFont typeface="Arial" charset="0"/>
              <a:buChar char="•"/>
            </a:pPr>
            <a:r>
              <a:rPr lang="en-US" dirty="0" smtClean="0"/>
              <a:t>Elastic and highly </a:t>
            </a:r>
            <a:r>
              <a:rPr lang="en-US" dirty="0"/>
              <a:t>scalable</a:t>
            </a:r>
          </a:p>
          <a:p>
            <a:pPr marL="342900" indent="-342900">
              <a:buFont typeface="Arial" charset="0"/>
              <a:buChar char="•"/>
            </a:pPr>
            <a:r>
              <a:rPr lang="en-US" dirty="0"/>
              <a:t>Fault-tolerant</a:t>
            </a:r>
          </a:p>
          <a:p>
            <a:pPr marL="342900" indent="-342900">
              <a:buFont typeface="Arial" charset="0"/>
              <a:buChar char="•"/>
            </a:pPr>
            <a:r>
              <a:rPr lang="en-US" b="1" dirty="0" smtClean="0">
                <a:latin typeface="Roboto" charset="0"/>
                <a:ea typeface="Roboto" charset="0"/>
                <a:cs typeface="Roboto" charset="0"/>
              </a:rPr>
              <a:t>Stateful </a:t>
            </a:r>
            <a:r>
              <a:rPr lang="en-US" b="1" dirty="0">
                <a:latin typeface="Roboto" charset="0"/>
                <a:ea typeface="Roboto" charset="0"/>
                <a:cs typeface="Roboto" charset="0"/>
              </a:rPr>
              <a:t>and stateless </a:t>
            </a:r>
            <a:r>
              <a:rPr lang="en-US" b="1" dirty="0" smtClean="0">
                <a:latin typeface="Roboto" charset="0"/>
                <a:ea typeface="Roboto" charset="0"/>
                <a:cs typeface="Roboto" charset="0"/>
              </a:rPr>
              <a:t>computations</a:t>
            </a:r>
            <a:endParaRPr lang="en-US" b="1" dirty="0">
              <a:latin typeface="Roboto" charset="0"/>
              <a:ea typeface="Roboto" charset="0"/>
              <a:cs typeface="Roboto" charset="0"/>
            </a:endParaRPr>
          </a:p>
        </p:txBody>
      </p:sp>
    </p:spTree>
    <p:extLst>
      <p:ext uri="{BB962C8B-B14F-4D97-AF65-F5344CB8AC3E}">
        <p14:creationId xmlns:p14="http://schemas.microsoft.com/office/powerpoint/2010/main" val="137098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Kafka </a:t>
            </a:r>
            <a:r>
              <a:rPr lang="en-US" dirty="0" smtClean="0"/>
              <a:t>Streams</a:t>
            </a:r>
            <a:endParaRPr lang="en-US" dirty="0"/>
          </a:p>
        </p:txBody>
      </p:sp>
      <p:sp>
        <p:nvSpPr>
          <p:cNvPr id="3" name="Content Placeholder 2"/>
          <p:cNvSpPr>
            <a:spLocks noGrp="1"/>
          </p:cNvSpPr>
          <p:nvPr>
            <p:ph idx="1"/>
          </p:nvPr>
        </p:nvSpPr>
        <p:spPr>
          <a:xfrm>
            <a:off x="304800" y="1028701"/>
            <a:ext cx="5012788" cy="4914900"/>
          </a:xfrm>
        </p:spPr>
        <p:txBody>
          <a:bodyPr/>
          <a:lstStyle/>
          <a:p>
            <a:pPr marL="342900" indent="-342900">
              <a:buFont typeface="Arial" charset="0"/>
              <a:buChar char="•"/>
            </a:pPr>
            <a:endParaRPr lang="en-US" b="1" dirty="0" smtClean="0">
              <a:latin typeface="Roboto" charset="0"/>
              <a:ea typeface="Roboto" charset="0"/>
              <a:cs typeface="Roboto" charset="0"/>
            </a:endParaRPr>
          </a:p>
          <a:p>
            <a:pPr marL="342900" indent="-342900">
              <a:buFont typeface="Arial" charset="0"/>
              <a:buChar char="•"/>
            </a:pPr>
            <a:r>
              <a:rPr lang="en-US" b="1" dirty="0" smtClean="0">
                <a:latin typeface="Roboto" charset="0"/>
                <a:ea typeface="Roboto" charset="0"/>
                <a:cs typeface="Roboto" charset="0"/>
              </a:rPr>
              <a:t>Mainstream </a:t>
            </a:r>
            <a:r>
              <a:rPr lang="en-US" b="1" dirty="0">
                <a:latin typeface="Roboto" charset="0"/>
                <a:ea typeface="Roboto" charset="0"/>
                <a:cs typeface="Roboto" charset="0"/>
              </a:rPr>
              <a:t>Application </a:t>
            </a:r>
            <a:r>
              <a:rPr lang="en-US" b="1" dirty="0" smtClean="0">
                <a:latin typeface="Roboto" charset="0"/>
                <a:ea typeface="Roboto" charset="0"/>
                <a:cs typeface="Roboto" charset="0"/>
              </a:rPr>
              <a:t>Development</a:t>
            </a:r>
          </a:p>
          <a:p>
            <a:pPr marL="342900" indent="-342900">
              <a:buFont typeface="Arial" charset="0"/>
              <a:buChar char="•"/>
            </a:pPr>
            <a:r>
              <a:rPr lang="en-US" dirty="0" smtClean="0"/>
              <a:t>When running a cluster would suck</a:t>
            </a:r>
          </a:p>
          <a:p>
            <a:pPr marL="342900" indent="-342900">
              <a:buFont typeface="Arial" charset="0"/>
              <a:buChar char="•"/>
            </a:pPr>
            <a:r>
              <a:rPr lang="en-US" dirty="0" smtClean="0"/>
              <a:t>Fast </a:t>
            </a:r>
            <a:r>
              <a:rPr lang="en-US" dirty="0"/>
              <a:t>Data apps for small and big </a:t>
            </a:r>
            <a:r>
              <a:rPr lang="en-US" dirty="0" smtClean="0"/>
              <a:t>data</a:t>
            </a:r>
          </a:p>
          <a:p>
            <a:pPr marL="342900" indent="-342900">
              <a:buFont typeface="Arial" charset="0"/>
              <a:buChar char="•"/>
            </a:pPr>
            <a:r>
              <a:rPr lang="en-US" dirty="0" smtClean="0"/>
              <a:t>Reactive </a:t>
            </a:r>
            <a:r>
              <a:rPr lang="en-US" dirty="0"/>
              <a:t>and stateful </a:t>
            </a:r>
            <a:r>
              <a:rPr lang="en-US" dirty="0" smtClean="0"/>
              <a:t>applications</a:t>
            </a:r>
          </a:p>
          <a:p>
            <a:pPr marL="342900" indent="-342900">
              <a:buFont typeface="Arial" charset="0"/>
              <a:buChar char="•"/>
            </a:pPr>
            <a:r>
              <a:rPr lang="en-US" dirty="0" smtClean="0"/>
              <a:t>Continuous transformations</a:t>
            </a:r>
          </a:p>
          <a:p>
            <a:pPr marL="342900" indent="-342900">
              <a:buFont typeface="Arial" charset="0"/>
              <a:buChar char="•"/>
            </a:pPr>
            <a:r>
              <a:rPr lang="en-US" dirty="0" smtClean="0"/>
              <a:t>Continuous queries</a:t>
            </a:r>
          </a:p>
          <a:p>
            <a:pPr marL="342900" indent="-342900">
              <a:buFont typeface="Arial" charset="0"/>
              <a:buChar char="•"/>
            </a:pPr>
            <a:r>
              <a:rPr lang="en-US" dirty="0" err="1" smtClean="0"/>
              <a:t>Microservices</a:t>
            </a:r>
            <a:endParaRPr lang="en-US" dirty="0" smtClean="0"/>
          </a:p>
          <a:p>
            <a:pPr marL="342900" indent="-342900">
              <a:buFont typeface="Arial" charset="0"/>
              <a:buChar char="•"/>
            </a:pPr>
            <a:r>
              <a:rPr lang="en-US" dirty="0" smtClean="0"/>
              <a:t>Event-driven </a:t>
            </a:r>
            <a:r>
              <a:rPr lang="en-US" dirty="0" smtClean="0"/>
              <a:t>systems</a:t>
            </a:r>
          </a:p>
          <a:p>
            <a:pPr marL="342900" indent="-342900">
              <a:buFont typeface="Arial" charset="0"/>
              <a:buChar char="•"/>
            </a:pPr>
            <a:r>
              <a:rPr lang="en-US" dirty="0" smtClean="0"/>
              <a:t>The “T” in ETL</a:t>
            </a:r>
            <a:endParaRPr lang="en-US" dirty="0" smtClean="0"/>
          </a:p>
          <a:p>
            <a:pPr marL="342900" indent="-342900">
              <a:buFont typeface="Arial" charset="0"/>
              <a:buChar char="•"/>
            </a:pPr>
            <a:r>
              <a:rPr lang="is-IS" dirty="0" smtClean="0"/>
              <a:t>&lt;and more&gt;</a:t>
            </a:r>
            <a:endParaRPr lang="en-US" dirty="0"/>
          </a:p>
        </p:txBody>
      </p:sp>
    </p:spTree>
    <p:extLst>
      <p:ext uri="{BB962C8B-B14F-4D97-AF65-F5344CB8AC3E}">
        <p14:creationId xmlns:p14="http://schemas.microsoft.com/office/powerpoint/2010/main" val="21214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Stateful computations</a:t>
            </a:r>
          </a:p>
        </p:txBody>
      </p:sp>
      <p:sp>
        <p:nvSpPr>
          <p:cNvPr id="3" name="Content Placeholder 2"/>
          <p:cNvSpPr>
            <a:spLocks noGrp="1"/>
          </p:cNvSpPr>
          <p:nvPr>
            <p:ph idx="1"/>
          </p:nvPr>
        </p:nvSpPr>
        <p:spPr/>
        <p:txBody>
          <a:bodyPr>
            <a:normAutofit lnSpcReduction="10000"/>
          </a:bodyPr>
          <a:lstStyle/>
          <a:p>
            <a:pPr marL="342900" indent="-342900">
              <a:buFont typeface="Arial" charset="0"/>
              <a:buChar char="•"/>
            </a:pPr>
            <a:r>
              <a:rPr lang="en-US" dirty="0"/>
              <a:t>Stateful computations like </a:t>
            </a:r>
            <a:r>
              <a:rPr lang="en-US" b="1" dirty="0">
                <a:latin typeface="Roboto" charset="0"/>
                <a:ea typeface="Roboto" charset="0"/>
                <a:cs typeface="Roboto" charset="0"/>
              </a:rPr>
              <a:t>aggregations</a:t>
            </a:r>
            <a:r>
              <a:rPr lang="en-US" dirty="0"/>
              <a:t> or </a:t>
            </a:r>
            <a:r>
              <a:rPr lang="en-US" b="1" dirty="0">
                <a:latin typeface="Roboto" charset="0"/>
                <a:ea typeface="Roboto" charset="0"/>
                <a:cs typeface="Roboto" charset="0"/>
              </a:rPr>
              <a:t>joins</a:t>
            </a:r>
            <a:r>
              <a:rPr lang="en-US" dirty="0"/>
              <a:t> require state</a:t>
            </a:r>
          </a:p>
          <a:p>
            <a:pPr marL="1028700" lvl="1" indent="-342900">
              <a:buFont typeface="Arial" charset="0"/>
              <a:buChar char="•"/>
            </a:pPr>
            <a:r>
              <a:rPr lang="en-US" dirty="0"/>
              <a:t>We already showed a join example in the previous slides.</a:t>
            </a:r>
          </a:p>
          <a:p>
            <a:pPr marL="1028700" lvl="1" indent="-342900">
              <a:buFont typeface="Arial" charset="0"/>
              <a:buChar char="•"/>
            </a:pPr>
            <a:r>
              <a:rPr lang="en-US" dirty="0"/>
              <a:t>Windowing a stream is stateful, too, but let’s ignore this for now.</a:t>
            </a:r>
          </a:p>
          <a:p>
            <a:pPr marL="342900" indent="-342900">
              <a:buFont typeface="Arial" charset="0"/>
              <a:buChar char="•"/>
            </a:pPr>
            <a:endParaRPr lang="en-US" dirty="0" smtClean="0"/>
          </a:p>
          <a:p>
            <a:pPr marL="342900" indent="-342900">
              <a:buFont typeface="Arial" charset="0"/>
              <a:buChar char="•"/>
            </a:pPr>
            <a:r>
              <a:rPr lang="en-US" dirty="0" smtClean="0"/>
              <a:t>Example: </a:t>
            </a:r>
            <a:r>
              <a:rPr lang="en-US" b="1" dirty="0">
                <a:latin typeface="Roboto" charset="0"/>
                <a:ea typeface="Roboto" charset="0"/>
                <a:cs typeface="Roboto" charset="0"/>
              </a:rPr>
              <a:t>count() </a:t>
            </a:r>
            <a:r>
              <a:rPr lang="en-US" dirty="0" smtClean="0"/>
              <a:t>will cause the creation of a state store to keep track of counts</a:t>
            </a:r>
            <a:endParaRPr lang="en-US" dirty="0"/>
          </a:p>
          <a:p>
            <a:pPr marL="342900" indent="-342900">
              <a:buFont typeface="Arial" charset="0"/>
              <a:buChar char="•"/>
            </a:pPr>
            <a:endParaRPr lang="en-US" b="1" dirty="0" smtClean="0"/>
          </a:p>
          <a:p>
            <a:pPr marL="342900" indent="-342900">
              <a:buFont typeface="Arial" charset="0"/>
              <a:buChar char="•"/>
            </a:pPr>
            <a:r>
              <a:rPr lang="en-US" b="1" dirty="0">
                <a:latin typeface="Roboto" charset="0"/>
                <a:ea typeface="Roboto" charset="0"/>
                <a:cs typeface="Roboto" charset="0"/>
              </a:rPr>
              <a:t>State stores </a:t>
            </a:r>
            <a:r>
              <a:rPr lang="en-US" dirty="0"/>
              <a:t>in Kafka Streams</a:t>
            </a:r>
          </a:p>
          <a:p>
            <a:pPr marL="857250" lvl="1" indent="-342900">
              <a:buFont typeface="Arial" charset="0"/>
              <a:buChar char="•"/>
            </a:pPr>
            <a:r>
              <a:rPr lang="is-IS" dirty="0" smtClean="0"/>
              <a:t>… </a:t>
            </a:r>
            <a:r>
              <a:rPr lang="en-US" dirty="0" smtClean="0"/>
              <a:t>are </a:t>
            </a:r>
            <a:r>
              <a:rPr lang="en-US" b="1" dirty="0">
                <a:latin typeface="Roboto" charset="0"/>
                <a:ea typeface="Roboto" charset="0"/>
                <a:cs typeface="Roboto" charset="0"/>
              </a:rPr>
              <a:t>per stream task</a:t>
            </a:r>
            <a:r>
              <a:rPr lang="en-US" dirty="0">
                <a:latin typeface="Roboto" charset="0"/>
                <a:ea typeface="Roboto" charset="0"/>
                <a:cs typeface="Roboto" charset="0"/>
              </a:rPr>
              <a:t> </a:t>
            </a:r>
            <a:r>
              <a:rPr lang="en-US" dirty="0"/>
              <a:t>for isolation (think: </a:t>
            </a:r>
            <a:r>
              <a:rPr lang="en-US" dirty="0" smtClean="0"/>
              <a:t>share-nothing)</a:t>
            </a:r>
          </a:p>
          <a:p>
            <a:pPr marL="857250" lvl="1" indent="-342900">
              <a:buFont typeface="Arial" charset="0"/>
              <a:buChar char="•"/>
            </a:pPr>
            <a:r>
              <a:rPr lang="is-IS" dirty="0" smtClean="0"/>
              <a:t>… </a:t>
            </a:r>
            <a:r>
              <a:rPr lang="en-US" dirty="0" smtClean="0"/>
              <a:t>are </a:t>
            </a:r>
            <a:r>
              <a:rPr lang="en-US" b="1" dirty="0">
                <a:latin typeface="Roboto" charset="0"/>
                <a:ea typeface="Roboto" charset="0"/>
                <a:cs typeface="Roboto" charset="0"/>
              </a:rPr>
              <a:t>local</a:t>
            </a:r>
            <a:r>
              <a:rPr lang="en-US" dirty="0"/>
              <a:t> for best </a:t>
            </a:r>
            <a:r>
              <a:rPr lang="en-US" dirty="0" smtClean="0"/>
              <a:t>performance</a:t>
            </a:r>
          </a:p>
          <a:p>
            <a:pPr marL="857250" lvl="1" indent="-342900">
              <a:buFont typeface="Arial" charset="0"/>
              <a:buChar char="•"/>
            </a:pPr>
            <a:r>
              <a:rPr lang="is-IS" dirty="0" smtClean="0"/>
              <a:t>… </a:t>
            </a:r>
            <a:r>
              <a:rPr lang="en-US" dirty="0" smtClean="0"/>
              <a:t>are </a:t>
            </a:r>
            <a:r>
              <a:rPr lang="en-US" b="1" dirty="0">
                <a:latin typeface="Roboto" charset="0"/>
                <a:ea typeface="Roboto" charset="0"/>
                <a:cs typeface="Roboto" charset="0"/>
              </a:rPr>
              <a:t>replicated to Kafka </a:t>
            </a:r>
            <a:r>
              <a:rPr lang="en-US" dirty="0"/>
              <a:t>for elasticity and for </a:t>
            </a:r>
            <a:r>
              <a:rPr lang="en-US" dirty="0" smtClean="0"/>
              <a:t>fault-tolerance</a:t>
            </a:r>
          </a:p>
          <a:p>
            <a:pPr marL="342900" indent="-342900">
              <a:buFont typeface="Arial" charset="0"/>
              <a:buChar char="•"/>
            </a:pPr>
            <a:endParaRPr lang="en-US" b="1" dirty="0" smtClean="0"/>
          </a:p>
          <a:p>
            <a:pPr marL="342900" indent="-342900">
              <a:buFont typeface="Arial" charset="0"/>
              <a:buChar char="•"/>
            </a:pPr>
            <a:r>
              <a:rPr lang="en-US" b="1" dirty="0">
                <a:latin typeface="Roboto" charset="0"/>
                <a:ea typeface="Roboto" charset="0"/>
                <a:cs typeface="Roboto" charset="0"/>
              </a:rPr>
              <a:t>Pluggable storage engines</a:t>
            </a:r>
          </a:p>
          <a:p>
            <a:pPr marL="857250" lvl="1" indent="-342900">
              <a:buFont typeface="Arial" charset="0"/>
              <a:buChar char="•"/>
            </a:pPr>
            <a:r>
              <a:rPr lang="en-US" dirty="0" smtClean="0"/>
              <a:t>Default: </a:t>
            </a:r>
            <a:r>
              <a:rPr lang="en-US" dirty="0" err="1" smtClean="0"/>
              <a:t>RocksDB</a:t>
            </a:r>
            <a:r>
              <a:rPr lang="en-US" dirty="0" smtClean="0"/>
              <a:t> (key-value store) to allow for local state that is larger than available RAM</a:t>
            </a:r>
          </a:p>
          <a:p>
            <a:pPr marL="857250" lvl="1" indent="-342900">
              <a:buFont typeface="Arial" charset="0"/>
              <a:buChar char="•"/>
            </a:pPr>
            <a:r>
              <a:rPr lang="en-US" dirty="0" smtClean="0"/>
              <a:t>Further built-in options available: in-memory store</a:t>
            </a:r>
          </a:p>
          <a:p>
            <a:pPr marL="857250" lvl="1" indent="-342900">
              <a:buFont typeface="Arial" charset="0"/>
              <a:buChar char="•"/>
            </a:pPr>
            <a:r>
              <a:rPr lang="en-US" dirty="0" smtClean="0"/>
              <a:t>You can also use your own, custom storage engine</a:t>
            </a:r>
            <a:endParaRPr lang="en-US" dirty="0"/>
          </a:p>
        </p:txBody>
      </p:sp>
    </p:spTree>
    <p:extLst>
      <p:ext uri="{BB962C8B-B14F-4D97-AF65-F5344CB8AC3E}">
        <p14:creationId xmlns:p14="http://schemas.microsoft.com/office/powerpoint/2010/main" val="158726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management with built-in fault-tolerance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52500"/>
            <a:ext cx="6369050" cy="4933950"/>
          </a:xfrm>
          <a:prstGeom prst="rect">
            <a:avLst/>
          </a:prstGeom>
        </p:spPr>
      </p:pic>
      <p:grpSp>
        <p:nvGrpSpPr>
          <p:cNvPr id="6" name="Group 5"/>
          <p:cNvGrpSpPr/>
          <p:nvPr/>
        </p:nvGrpSpPr>
        <p:grpSpPr>
          <a:xfrm>
            <a:off x="242887" y="3336256"/>
            <a:ext cx="5840398" cy="1954355"/>
            <a:chOff x="242887" y="3336256"/>
            <a:chExt cx="5840398" cy="1954355"/>
          </a:xfrm>
        </p:grpSpPr>
        <p:sp>
          <p:nvSpPr>
            <p:cNvPr id="7" name="Can 6"/>
            <p:cNvSpPr/>
            <p:nvPr/>
          </p:nvSpPr>
          <p:spPr>
            <a:xfrm>
              <a:off x="1289423" y="4724400"/>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3458882" y="4724399"/>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5657562" y="4724398"/>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42887" y="3336256"/>
              <a:ext cx="1586394"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State stores</a:t>
              </a:r>
              <a:endParaRPr lang="en-US" sz="2000" dirty="0">
                <a:solidFill>
                  <a:schemeClr val="bg1"/>
                </a:solidFill>
                <a:latin typeface="Arial"/>
                <a:cs typeface="Arial"/>
              </a:endParaRPr>
            </a:p>
          </p:txBody>
        </p:sp>
      </p:grpSp>
      <p:sp>
        <p:nvSpPr>
          <p:cNvPr id="11" name="TextBox 10"/>
          <p:cNvSpPr txBox="1"/>
          <p:nvPr/>
        </p:nvSpPr>
        <p:spPr>
          <a:xfrm>
            <a:off x="6073389" y="1688923"/>
            <a:ext cx="2473754" cy="369332"/>
          </a:xfrm>
          <a:prstGeom prst="rect">
            <a:avLst/>
          </a:prstGeom>
          <a:noFill/>
        </p:spPr>
        <p:txBody>
          <a:bodyPr wrap="none" rtlCol="0">
            <a:spAutoFit/>
          </a:bodyPr>
          <a:lstStyle/>
          <a:p>
            <a:r>
              <a:rPr lang="en-US" dirty="0" smtClean="0"/>
              <a:t>(This is a </a:t>
            </a:r>
            <a:r>
              <a:rPr lang="en-US" smtClean="0"/>
              <a:t>bit simplified.)</a:t>
            </a:r>
            <a:endParaRPr lang="en-US"/>
          </a:p>
        </p:txBody>
      </p:sp>
    </p:spTree>
    <p:extLst>
      <p:ext uri="{BB962C8B-B14F-4D97-AF65-F5344CB8AC3E}">
        <p14:creationId xmlns:p14="http://schemas.microsoft.com/office/powerpoint/2010/main" val="211916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management with built-in fault-tolerance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00" y="952500"/>
            <a:ext cx="6369050" cy="4933950"/>
          </a:xfrm>
          <a:prstGeom prst="rect">
            <a:avLst/>
          </a:prstGeom>
        </p:spPr>
      </p:pic>
      <p:grpSp>
        <p:nvGrpSpPr>
          <p:cNvPr id="13" name="Group 12"/>
          <p:cNvGrpSpPr/>
          <p:nvPr/>
        </p:nvGrpSpPr>
        <p:grpSpPr>
          <a:xfrm>
            <a:off x="242887" y="3336256"/>
            <a:ext cx="5840398" cy="1954355"/>
            <a:chOff x="242887" y="3336256"/>
            <a:chExt cx="5840398" cy="1954355"/>
          </a:xfrm>
        </p:grpSpPr>
        <p:sp>
          <p:nvSpPr>
            <p:cNvPr id="14" name="Can 13"/>
            <p:cNvSpPr/>
            <p:nvPr/>
          </p:nvSpPr>
          <p:spPr>
            <a:xfrm>
              <a:off x="1289423" y="4724400"/>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n 14"/>
            <p:cNvSpPr/>
            <p:nvPr/>
          </p:nvSpPr>
          <p:spPr>
            <a:xfrm>
              <a:off x="3458882" y="4724399"/>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5657562" y="4724398"/>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42887" y="3336256"/>
              <a:ext cx="1586394"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State stores</a:t>
              </a:r>
              <a:endParaRPr lang="en-US" sz="2000" dirty="0">
                <a:solidFill>
                  <a:schemeClr val="bg1"/>
                </a:solidFill>
                <a:latin typeface="Arial"/>
                <a:cs typeface="Arial"/>
              </a:endParaRPr>
            </a:p>
          </p:txBody>
        </p:sp>
      </p:grpSp>
      <p:sp>
        <p:nvSpPr>
          <p:cNvPr id="18" name="TextBox 17"/>
          <p:cNvSpPr txBox="1"/>
          <p:nvPr/>
        </p:nvSpPr>
        <p:spPr>
          <a:xfrm>
            <a:off x="6073389" y="1688923"/>
            <a:ext cx="2473754" cy="369332"/>
          </a:xfrm>
          <a:prstGeom prst="rect">
            <a:avLst/>
          </a:prstGeom>
          <a:noFill/>
        </p:spPr>
        <p:txBody>
          <a:bodyPr wrap="none" rtlCol="0">
            <a:spAutoFit/>
          </a:bodyPr>
          <a:lstStyle/>
          <a:p>
            <a:r>
              <a:rPr lang="en-US" dirty="0" smtClean="0"/>
              <a:t>(This is a </a:t>
            </a:r>
            <a:r>
              <a:rPr lang="en-US" smtClean="0"/>
              <a:t>bit simplified.)</a:t>
            </a:r>
            <a:endParaRPr lang="en-US"/>
          </a:p>
        </p:txBody>
      </p:sp>
      <p:grpSp>
        <p:nvGrpSpPr>
          <p:cNvPr id="19" name="Group 18"/>
          <p:cNvGrpSpPr/>
          <p:nvPr/>
        </p:nvGrpSpPr>
        <p:grpSpPr>
          <a:xfrm>
            <a:off x="3899485" y="2604730"/>
            <a:ext cx="1449269" cy="348916"/>
            <a:chOff x="1972235" y="2391500"/>
            <a:chExt cx="942487" cy="348916"/>
          </a:xfrm>
        </p:grpSpPr>
        <p:sp>
          <p:nvSpPr>
            <p:cNvPr id="20" name="Rectangle 19"/>
            <p:cNvSpPr/>
            <p:nvPr/>
          </p:nvSpPr>
          <p:spPr>
            <a:xfrm>
              <a:off x="1972235" y="2391500"/>
              <a:ext cx="624737"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charlie</a:t>
              </a:r>
              <a:endParaRPr lang="en-US" dirty="0">
                <a:solidFill>
                  <a:schemeClr val="tx1"/>
                </a:solidFill>
              </a:endParaRPr>
            </a:p>
          </p:txBody>
        </p:sp>
        <p:sp>
          <p:nvSpPr>
            <p:cNvPr id="21" name="Rectangle 20"/>
            <p:cNvSpPr/>
            <p:nvPr/>
          </p:nvSpPr>
          <p:spPr>
            <a:xfrm>
              <a:off x="2596973" y="2391500"/>
              <a:ext cx="317749"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a:t>
              </a:r>
              <a:endParaRPr lang="en-US" dirty="0">
                <a:solidFill>
                  <a:schemeClr val="tx1"/>
                </a:solidFill>
              </a:endParaRPr>
            </a:p>
          </p:txBody>
        </p:sp>
      </p:grpSp>
      <p:grpSp>
        <p:nvGrpSpPr>
          <p:cNvPr id="22" name="Group 21"/>
          <p:cNvGrpSpPr/>
          <p:nvPr/>
        </p:nvGrpSpPr>
        <p:grpSpPr>
          <a:xfrm>
            <a:off x="1964440" y="2438947"/>
            <a:ext cx="1449269" cy="348916"/>
            <a:chOff x="1972235" y="2391500"/>
            <a:chExt cx="942487" cy="348916"/>
          </a:xfrm>
        </p:grpSpPr>
        <p:sp>
          <p:nvSpPr>
            <p:cNvPr id="23" name="Rectangle 22"/>
            <p:cNvSpPr/>
            <p:nvPr/>
          </p:nvSpPr>
          <p:spPr>
            <a:xfrm>
              <a:off x="1972235" y="2391500"/>
              <a:ext cx="624737"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24" name="Rectangle 23"/>
            <p:cNvSpPr/>
            <p:nvPr/>
          </p:nvSpPr>
          <p:spPr>
            <a:xfrm>
              <a:off x="2596973" y="2391500"/>
              <a:ext cx="317749"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grpSp>
      <p:grpSp>
        <p:nvGrpSpPr>
          <p:cNvPr id="25" name="Group 24"/>
          <p:cNvGrpSpPr/>
          <p:nvPr/>
        </p:nvGrpSpPr>
        <p:grpSpPr>
          <a:xfrm>
            <a:off x="5926064" y="2255814"/>
            <a:ext cx="1449269" cy="348916"/>
            <a:chOff x="1972235" y="2391500"/>
            <a:chExt cx="942487" cy="348916"/>
          </a:xfrm>
        </p:grpSpPr>
        <p:sp>
          <p:nvSpPr>
            <p:cNvPr id="26" name="Rectangle 25"/>
            <p:cNvSpPr/>
            <p:nvPr/>
          </p:nvSpPr>
          <p:spPr>
            <a:xfrm>
              <a:off x="1972235" y="2391500"/>
              <a:ext cx="624737"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7" name="Rectangle 26"/>
            <p:cNvSpPr/>
            <p:nvPr/>
          </p:nvSpPr>
          <p:spPr>
            <a:xfrm>
              <a:off x="2596973" y="2391500"/>
              <a:ext cx="317749"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grpSp>
      <p:grpSp>
        <p:nvGrpSpPr>
          <p:cNvPr id="28" name="Group 27"/>
          <p:cNvGrpSpPr/>
          <p:nvPr/>
        </p:nvGrpSpPr>
        <p:grpSpPr>
          <a:xfrm>
            <a:off x="6083285" y="2678647"/>
            <a:ext cx="1449269" cy="348916"/>
            <a:chOff x="1972235" y="2391500"/>
            <a:chExt cx="942487" cy="348916"/>
          </a:xfrm>
        </p:grpSpPr>
        <p:sp>
          <p:nvSpPr>
            <p:cNvPr id="29" name="Rectangle 28"/>
            <p:cNvSpPr/>
            <p:nvPr/>
          </p:nvSpPr>
          <p:spPr>
            <a:xfrm>
              <a:off x="1972235" y="2391500"/>
              <a:ext cx="624737"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30" name="Rectangle 29"/>
            <p:cNvSpPr/>
            <p:nvPr/>
          </p:nvSpPr>
          <p:spPr>
            <a:xfrm>
              <a:off x="2596973" y="2391500"/>
              <a:ext cx="317749"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grpSp>
    </p:spTree>
    <p:extLst>
      <p:ext uri="{BB962C8B-B14F-4D97-AF65-F5344CB8AC3E}">
        <p14:creationId xmlns:p14="http://schemas.microsoft.com/office/powerpoint/2010/main" val="53859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management with built-in fault-tolerance</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00" y="952500"/>
            <a:ext cx="6369050" cy="4933950"/>
          </a:xfrm>
          <a:prstGeom prst="rect">
            <a:avLst/>
          </a:prstGeom>
        </p:spPr>
      </p:pic>
      <p:grpSp>
        <p:nvGrpSpPr>
          <p:cNvPr id="32" name="Group 31"/>
          <p:cNvGrpSpPr/>
          <p:nvPr/>
        </p:nvGrpSpPr>
        <p:grpSpPr>
          <a:xfrm>
            <a:off x="242887" y="3336256"/>
            <a:ext cx="5840398" cy="1954355"/>
            <a:chOff x="242887" y="3336256"/>
            <a:chExt cx="5840398" cy="1954355"/>
          </a:xfrm>
        </p:grpSpPr>
        <p:sp>
          <p:nvSpPr>
            <p:cNvPr id="33" name="Can 32"/>
            <p:cNvSpPr/>
            <p:nvPr/>
          </p:nvSpPr>
          <p:spPr>
            <a:xfrm>
              <a:off x="1289423" y="4724400"/>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an 33"/>
            <p:cNvSpPr/>
            <p:nvPr/>
          </p:nvSpPr>
          <p:spPr>
            <a:xfrm>
              <a:off x="3458882" y="4724399"/>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n 34"/>
            <p:cNvSpPr/>
            <p:nvPr/>
          </p:nvSpPr>
          <p:spPr>
            <a:xfrm>
              <a:off x="5657562" y="4724398"/>
              <a:ext cx="425723" cy="566211"/>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42887" y="3336256"/>
              <a:ext cx="1586394"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State stores</a:t>
              </a:r>
              <a:endParaRPr lang="en-US" sz="2000" dirty="0">
                <a:solidFill>
                  <a:schemeClr val="bg1"/>
                </a:solidFill>
                <a:latin typeface="Arial"/>
                <a:cs typeface="Arial"/>
              </a:endParaRPr>
            </a:p>
          </p:txBody>
        </p:sp>
      </p:grpSp>
      <p:sp>
        <p:nvSpPr>
          <p:cNvPr id="37" name="TextBox 36"/>
          <p:cNvSpPr txBox="1"/>
          <p:nvPr/>
        </p:nvSpPr>
        <p:spPr>
          <a:xfrm>
            <a:off x="6073389" y="1688923"/>
            <a:ext cx="2473754" cy="369332"/>
          </a:xfrm>
          <a:prstGeom prst="rect">
            <a:avLst/>
          </a:prstGeom>
          <a:noFill/>
        </p:spPr>
        <p:txBody>
          <a:bodyPr wrap="none" rtlCol="0">
            <a:spAutoFit/>
          </a:bodyPr>
          <a:lstStyle/>
          <a:p>
            <a:r>
              <a:rPr lang="en-US" dirty="0" smtClean="0"/>
              <a:t>(This is a </a:t>
            </a:r>
            <a:r>
              <a:rPr lang="en-US" smtClean="0"/>
              <a:t>bit simplified.)</a:t>
            </a:r>
            <a:endParaRPr lang="en-US"/>
          </a:p>
        </p:txBody>
      </p:sp>
    </p:spTree>
    <p:extLst>
      <p:ext uri="{BB962C8B-B14F-4D97-AF65-F5344CB8AC3E}">
        <p14:creationId xmlns:p14="http://schemas.microsoft.com/office/powerpoint/2010/main" val="48461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management with built-in fault-tolerance</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00" y="952500"/>
            <a:ext cx="6369050" cy="4933950"/>
          </a:xfrm>
          <a:prstGeom prst="rect">
            <a:avLst/>
          </a:prstGeom>
        </p:spPr>
      </p:pic>
      <p:grpSp>
        <p:nvGrpSpPr>
          <p:cNvPr id="11" name="Group 10"/>
          <p:cNvGrpSpPr/>
          <p:nvPr/>
        </p:nvGrpSpPr>
        <p:grpSpPr>
          <a:xfrm>
            <a:off x="242887" y="3336256"/>
            <a:ext cx="3641718" cy="1954355"/>
            <a:chOff x="242887" y="3336256"/>
            <a:chExt cx="3641718" cy="1954355"/>
          </a:xfrm>
        </p:grpSpPr>
        <p:sp>
          <p:nvSpPr>
            <p:cNvPr id="12" name="Can 11"/>
            <p:cNvSpPr/>
            <p:nvPr/>
          </p:nvSpPr>
          <p:spPr>
            <a:xfrm>
              <a:off x="1289423" y="4724400"/>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n 12"/>
            <p:cNvSpPr/>
            <p:nvPr/>
          </p:nvSpPr>
          <p:spPr>
            <a:xfrm>
              <a:off x="3458882" y="4724399"/>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a:off x="3458881" y="4072065"/>
              <a:ext cx="425723" cy="566211"/>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42887" y="3336256"/>
              <a:ext cx="1586394" cy="400110"/>
            </a:xfrm>
            <a:prstGeom prst="rect">
              <a:avLst/>
            </a:prstGeom>
            <a:solidFill>
              <a:schemeClr val="accent1"/>
            </a:solidFill>
          </p:spPr>
          <p:txBody>
            <a:bodyPr wrap="square" rtlCol="0">
              <a:spAutoFit/>
            </a:bodyPr>
            <a:lstStyle/>
            <a:p>
              <a:r>
                <a:rPr lang="en-US" sz="2000" smtClean="0">
                  <a:solidFill>
                    <a:schemeClr val="bg1"/>
                  </a:solidFill>
                  <a:latin typeface="Arial"/>
                  <a:cs typeface="Arial"/>
                </a:rPr>
                <a:t>State stores</a:t>
              </a:r>
              <a:endParaRPr lang="en-US" sz="2000" dirty="0">
                <a:solidFill>
                  <a:schemeClr val="bg1"/>
                </a:solidFill>
                <a:latin typeface="Arial"/>
                <a:cs typeface="Arial"/>
              </a:endParaRPr>
            </a:p>
          </p:txBody>
        </p:sp>
      </p:grpSp>
      <p:sp>
        <p:nvSpPr>
          <p:cNvPr id="16" name="TextBox 15"/>
          <p:cNvSpPr txBox="1"/>
          <p:nvPr/>
        </p:nvSpPr>
        <p:spPr>
          <a:xfrm>
            <a:off x="6073389" y="1688923"/>
            <a:ext cx="2473754" cy="369332"/>
          </a:xfrm>
          <a:prstGeom prst="rect">
            <a:avLst/>
          </a:prstGeom>
          <a:noFill/>
        </p:spPr>
        <p:txBody>
          <a:bodyPr wrap="none" rtlCol="0">
            <a:spAutoFit/>
          </a:bodyPr>
          <a:lstStyle/>
          <a:p>
            <a:r>
              <a:rPr lang="en-US" dirty="0" smtClean="0"/>
              <a:t>(This is a </a:t>
            </a:r>
            <a:r>
              <a:rPr lang="en-US" smtClean="0"/>
              <a:t>bit simplified.)</a:t>
            </a:r>
            <a:endParaRPr lang="en-US"/>
          </a:p>
        </p:txBody>
      </p:sp>
      <p:grpSp>
        <p:nvGrpSpPr>
          <p:cNvPr id="17" name="Group 16"/>
          <p:cNvGrpSpPr/>
          <p:nvPr/>
        </p:nvGrpSpPr>
        <p:grpSpPr>
          <a:xfrm>
            <a:off x="3914545" y="3470659"/>
            <a:ext cx="1449269" cy="348916"/>
            <a:chOff x="1972235" y="2391500"/>
            <a:chExt cx="942487" cy="348916"/>
          </a:xfrm>
        </p:grpSpPr>
        <p:sp>
          <p:nvSpPr>
            <p:cNvPr id="18" name="Rectangle 17"/>
            <p:cNvSpPr/>
            <p:nvPr/>
          </p:nvSpPr>
          <p:spPr>
            <a:xfrm>
              <a:off x="1972235" y="2391500"/>
              <a:ext cx="624737"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19" name="Rectangle 18"/>
            <p:cNvSpPr/>
            <p:nvPr/>
          </p:nvSpPr>
          <p:spPr>
            <a:xfrm>
              <a:off x="2596973" y="2391500"/>
              <a:ext cx="317749"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grpSp>
      <p:grpSp>
        <p:nvGrpSpPr>
          <p:cNvPr id="20" name="Group 19"/>
          <p:cNvGrpSpPr/>
          <p:nvPr/>
        </p:nvGrpSpPr>
        <p:grpSpPr>
          <a:xfrm>
            <a:off x="3914545" y="3072198"/>
            <a:ext cx="1449269" cy="348916"/>
            <a:chOff x="1972235" y="2391500"/>
            <a:chExt cx="942487" cy="348916"/>
          </a:xfrm>
        </p:grpSpPr>
        <p:sp>
          <p:nvSpPr>
            <p:cNvPr id="21" name="Rectangle 20"/>
            <p:cNvSpPr/>
            <p:nvPr/>
          </p:nvSpPr>
          <p:spPr>
            <a:xfrm>
              <a:off x="1972235" y="2391500"/>
              <a:ext cx="624737"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2" name="Rectangle 21"/>
            <p:cNvSpPr/>
            <p:nvPr/>
          </p:nvSpPr>
          <p:spPr>
            <a:xfrm>
              <a:off x="2596973" y="2391500"/>
              <a:ext cx="317749" cy="348916"/>
            </a:xfrm>
            <a:prstGeom prst="rect">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grpSp>
    </p:spTree>
    <p:extLst>
      <p:ext uri="{BB962C8B-B14F-4D97-AF65-F5344CB8AC3E}">
        <p14:creationId xmlns:p14="http://schemas.microsoft.com/office/powerpoint/2010/main" val="173790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Streams meet Tables</a:t>
            </a:r>
            <a:endParaRPr lang="en-US" dirty="0"/>
          </a:p>
        </p:txBody>
      </p:sp>
      <p:pic>
        <p:nvPicPr>
          <p:cNvPr id="4098" name="Picture 2" descr="./_images/streams-table-duality-03.jpg"/>
          <p:cNvPicPr>
            <a:picLocks noChangeAspect="1" noChangeArrowheads="1"/>
          </p:cNvPicPr>
          <p:nvPr/>
        </p:nvPicPr>
        <p:blipFill rotWithShape="1">
          <a:blip r:embed="rId2">
            <a:extLst>
              <a:ext uri="{28A0092B-C50C-407E-A947-70E740481C1C}">
                <a14:useLocalDpi xmlns:a14="http://schemas.microsoft.com/office/drawing/2010/main" val="0"/>
              </a:ext>
            </a:extLst>
          </a:blip>
          <a:srcRect b="3060"/>
          <a:stretch/>
        </p:blipFill>
        <p:spPr bwMode="auto">
          <a:xfrm>
            <a:off x="3683557" y="982141"/>
            <a:ext cx="4829822" cy="40607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08085" y="5412631"/>
            <a:ext cx="9294532" cy="646331"/>
          </a:xfrm>
          <a:prstGeom prst="rect">
            <a:avLst/>
          </a:prstGeom>
          <a:noFill/>
        </p:spPr>
        <p:txBody>
          <a:bodyPr wrap="none" rtlCol="0">
            <a:spAutoFit/>
          </a:bodyPr>
          <a:lstStyle/>
          <a:p>
            <a:r>
              <a:rPr lang="en-US" u="sng" dirty="0">
                <a:solidFill>
                  <a:schemeClr val="accent4"/>
                </a:solidFill>
              </a:rPr>
              <a:t>http://</a:t>
            </a:r>
            <a:r>
              <a:rPr lang="en-US" u="sng" dirty="0" err="1" smtClean="0">
                <a:solidFill>
                  <a:schemeClr val="accent4"/>
                </a:solidFill>
              </a:rPr>
              <a:t>www.confluent.io</a:t>
            </a:r>
            <a:r>
              <a:rPr lang="en-US" u="sng" dirty="0" smtClean="0">
                <a:solidFill>
                  <a:schemeClr val="accent4"/>
                </a:solidFill>
              </a:rPr>
              <a:t>/blog/introducing-</a:t>
            </a:r>
            <a:r>
              <a:rPr lang="en-US" u="sng" dirty="0" err="1" smtClean="0">
                <a:solidFill>
                  <a:schemeClr val="accent4"/>
                </a:solidFill>
              </a:rPr>
              <a:t>kafka</a:t>
            </a:r>
            <a:r>
              <a:rPr lang="en-US" u="sng" dirty="0" smtClean="0">
                <a:solidFill>
                  <a:schemeClr val="accent4"/>
                </a:solidFill>
              </a:rPr>
              <a:t>-streams-stream-processing-made-simple </a:t>
            </a:r>
            <a:r>
              <a:rPr lang="en-US" u="sng" dirty="0">
                <a:solidFill>
                  <a:schemeClr val="accent4"/>
                </a:solidFill>
              </a:rPr>
              <a:t/>
            </a:r>
            <a:br>
              <a:rPr lang="en-US" u="sng" dirty="0">
                <a:solidFill>
                  <a:schemeClr val="accent4"/>
                </a:solidFill>
              </a:rPr>
            </a:br>
            <a:r>
              <a:rPr lang="en-US" u="sng" dirty="0">
                <a:solidFill>
                  <a:schemeClr val="accent4"/>
                </a:solidFill>
              </a:rPr>
              <a:t>http://</a:t>
            </a:r>
            <a:r>
              <a:rPr lang="en-US" u="sng" dirty="0" err="1" smtClean="0">
                <a:solidFill>
                  <a:schemeClr val="accent4"/>
                </a:solidFill>
              </a:rPr>
              <a:t>docs.confluent.io</a:t>
            </a:r>
            <a:r>
              <a:rPr lang="en-US" u="sng" dirty="0" smtClean="0">
                <a:solidFill>
                  <a:schemeClr val="accent4"/>
                </a:solidFill>
              </a:rPr>
              <a:t>/current/streams/</a:t>
            </a:r>
            <a:r>
              <a:rPr lang="en-US" u="sng" dirty="0" err="1" smtClean="0">
                <a:solidFill>
                  <a:schemeClr val="accent4"/>
                </a:solidFill>
              </a:rPr>
              <a:t>concepts.html#duality-of-streams-and-tables</a:t>
            </a:r>
            <a:endParaRPr lang="en-US" u="sng" dirty="0">
              <a:solidFill>
                <a:schemeClr val="accent4"/>
              </a:solidFill>
            </a:endParaRPr>
          </a:p>
        </p:txBody>
      </p:sp>
    </p:spTree>
    <p:extLst>
      <p:ext uri="{BB962C8B-B14F-4D97-AF65-F5344CB8AC3E}">
        <p14:creationId xmlns:p14="http://schemas.microsoft.com/office/powerpoint/2010/main" val="157887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state stores for stateful </a:t>
            </a:r>
            <a:r>
              <a:rPr lang="en-US" dirty="0"/>
              <a:t>computations</a:t>
            </a:r>
          </a:p>
        </p:txBody>
      </p:sp>
      <p:sp>
        <p:nvSpPr>
          <p:cNvPr id="3" name="Content Placeholder 2"/>
          <p:cNvSpPr>
            <a:spLocks noGrp="1"/>
          </p:cNvSpPr>
          <p:nvPr>
            <p:ph idx="1"/>
          </p:nvPr>
        </p:nvSpPr>
        <p:spPr/>
        <p:txBody>
          <a:bodyPr/>
          <a:lstStyle/>
          <a:p>
            <a:pPr marL="342900" indent="-342900">
              <a:buFont typeface="Arial" charset="0"/>
              <a:buChar char="•"/>
            </a:pPr>
            <a:r>
              <a:rPr lang="en-US" b="1" dirty="0" smtClean="0"/>
              <a:t>DSL</a:t>
            </a:r>
            <a:endParaRPr lang="en-US" dirty="0" smtClean="0"/>
          </a:p>
          <a:p>
            <a:pPr marL="857250" lvl="1" indent="-342900">
              <a:buFont typeface="Arial" charset="0"/>
              <a:buChar char="•"/>
            </a:pPr>
            <a:r>
              <a:rPr lang="en-US" dirty="0" smtClean="0"/>
              <a:t>“Just works”</a:t>
            </a:r>
          </a:p>
          <a:p>
            <a:pPr marL="857250" lvl="1" indent="-342900">
              <a:buFont typeface="Arial" charset="0"/>
              <a:buChar char="•"/>
            </a:pPr>
            <a:r>
              <a:rPr lang="en-US" dirty="0" smtClean="0"/>
              <a:t>DSL abstracts </a:t>
            </a:r>
            <a:r>
              <a:rPr lang="en-US" dirty="0"/>
              <a:t>state stores away from </a:t>
            </a:r>
            <a:r>
              <a:rPr lang="en-US" dirty="0" smtClean="0"/>
              <a:t>you</a:t>
            </a:r>
          </a:p>
          <a:p>
            <a:pPr marL="857250" lvl="1" indent="-342900">
              <a:buFont typeface="Arial" charset="0"/>
              <a:buChar char="•"/>
            </a:pPr>
            <a:r>
              <a:rPr lang="en-US" dirty="0" smtClean="0"/>
              <a:t>Stateful </a:t>
            </a:r>
            <a:r>
              <a:rPr lang="en-US" dirty="0"/>
              <a:t>operations </a:t>
            </a:r>
            <a:r>
              <a:rPr lang="en-US" dirty="0" smtClean="0"/>
              <a:t>include count</a:t>
            </a:r>
            <a:r>
              <a:rPr lang="en-US" dirty="0"/>
              <a:t>(), </a:t>
            </a:r>
            <a:r>
              <a:rPr lang="en-US" dirty="0" smtClean="0"/>
              <a:t>reduce(), </a:t>
            </a:r>
            <a:r>
              <a:rPr lang="en-US" dirty="0"/>
              <a:t>aggregate(), </a:t>
            </a:r>
            <a:r>
              <a:rPr lang="is-IS" dirty="0"/>
              <a:t>…</a:t>
            </a:r>
          </a:p>
          <a:p>
            <a:pPr marL="1485900" lvl="2" indent="-342900">
              <a:buFont typeface="Arial" charset="0"/>
              <a:buChar char="•"/>
            </a:pPr>
            <a:endParaRPr lang="is-IS" dirty="0"/>
          </a:p>
          <a:p>
            <a:pPr marL="342900" indent="-342900">
              <a:buFont typeface="Arial" charset="0"/>
              <a:buChar char="•"/>
            </a:pPr>
            <a:r>
              <a:rPr lang="is-IS" b="1" dirty="0" smtClean="0"/>
              <a:t>Processor API</a:t>
            </a:r>
            <a:endParaRPr lang="is-IS" dirty="0" smtClean="0"/>
          </a:p>
          <a:p>
            <a:pPr marL="857250" lvl="1" indent="-342900">
              <a:buFont typeface="Arial" charset="0"/>
              <a:buChar char="•"/>
            </a:pPr>
            <a:r>
              <a:rPr lang="en-US" dirty="0" smtClean="0"/>
              <a:t>You have d</a:t>
            </a:r>
            <a:r>
              <a:rPr lang="is-IS" dirty="0" smtClean="0"/>
              <a:t>irect access to state stores</a:t>
            </a:r>
          </a:p>
          <a:p>
            <a:pPr marL="857250" lvl="1" indent="-342900">
              <a:buFont typeface="Arial" charset="0"/>
              <a:buChar char="•"/>
            </a:pPr>
            <a:r>
              <a:rPr lang="is-IS" dirty="0" smtClean="0"/>
              <a:t>Very </a:t>
            </a:r>
            <a:r>
              <a:rPr lang="is-IS" dirty="0"/>
              <a:t>flexible but more manual work for you</a:t>
            </a:r>
          </a:p>
          <a:p>
            <a:pPr marL="1028700" lvl="1" indent="-342900">
              <a:buFont typeface="Arial" charset="0"/>
              <a:buChar char="•"/>
            </a:pPr>
            <a:endParaRPr lang="is-IS" dirty="0"/>
          </a:p>
        </p:txBody>
      </p:sp>
    </p:spTree>
    <p:extLst>
      <p:ext uri="{BB962C8B-B14F-4D97-AF65-F5344CB8AC3E}">
        <p14:creationId xmlns:p14="http://schemas.microsoft.com/office/powerpoint/2010/main" val="105004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Stateful computations</a:t>
            </a:r>
          </a:p>
        </p:txBody>
      </p:sp>
      <p:sp>
        <p:nvSpPr>
          <p:cNvPr id="3" name="Content Placeholder 2"/>
          <p:cNvSpPr>
            <a:spLocks noGrp="1"/>
          </p:cNvSpPr>
          <p:nvPr>
            <p:ph idx="1"/>
          </p:nvPr>
        </p:nvSpPr>
        <p:spPr/>
        <p:txBody>
          <a:bodyPr/>
          <a:lstStyle/>
          <a:p>
            <a:pPr marL="342900" indent="-342900">
              <a:buFont typeface="Arial" charset="0"/>
              <a:buChar char="•"/>
            </a:pPr>
            <a:r>
              <a:rPr lang="is-IS" dirty="0"/>
              <a:t>Use the </a:t>
            </a:r>
            <a:r>
              <a:rPr lang="is-IS" dirty="0" smtClean="0"/>
              <a:t>Processor </a:t>
            </a:r>
            <a:r>
              <a:rPr lang="is-IS" dirty="0"/>
              <a:t>API to interact directly with state stores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5" y="1457238"/>
            <a:ext cx="5476375" cy="4426394"/>
          </a:xfrm>
          <a:prstGeom prst="rect">
            <a:avLst/>
          </a:prstGeom>
          <a:ln>
            <a:solidFill>
              <a:schemeClr val="tx2">
                <a:lumMod val="60000"/>
                <a:lumOff val="40000"/>
              </a:schemeClr>
            </a:solidFill>
          </a:ln>
        </p:spPr>
      </p:pic>
      <p:grpSp>
        <p:nvGrpSpPr>
          <p:cNvPr id="5" name="Group 4"/>
          <p:cNvGrpSpPr/>
          <p:nvPr/>
        </p:nvGrpSpPr>
        <p:grpSpPr>
          <a:xfrm>
            <a:off x="826477" y="2679927"/>
            <a:ext cx="7533542" cy="400110"/>
            <a:chOff x="745067" y="1422990"/>
            <a:chExt cx="8725369" cy="463409"/>
          </a:xfrm>
        </p:grpSpPr>
        <p:sp>
          <p:nvSpPr>
            <p:cNvPr id="6" name="TextBox 5"/>
            <p:cNvSpPr txBox="1"/>
            <p:nvPr/>
          </p:nvSpPr>
          <p:spPr>
            <a:xfrm>
              <a:off x="7051210" y="1422990"/>
              <a:ext cx="2419226" cy="463409"/>
            </a:xfrm>
            <a:prstGeom prst="rect">
              <a:avLst/>
            </a:prstGeom>
            <a:solidFill>
              <a:schemeClr val="accent4"/>
            </a:solidFill>
          </p:spPr>
          <p:txBody>
            <a:bodyPr wrap="square" rtlCol="0">
              <a:spAutoFit/>
            </a:bodyPr>
            <a:lstStyle/>
            <a:p>
              <a:r>
                <a:rPr lang="en-US" sz="2000" dirty="0" smtClean="0">
                  <a:solidFill>
                    <a:schemeClr val="bg1"/>
                  </a:solidFill>
                  <a:latin typeface="Arial"/>
                  <a:cs typeface="Arial"/>
                </a:rPr>
                <a:t>Get the store</a:t>
              </a:r>
              <a:endParaRPr lang="en-US" sz="2000" dirty="0">
                <a:solidFill>
                  <a:schemeClr val="bg1"/>
                </a:solidFill>
                <a:latin typeface="Arial"/>
                <a:cs typeface="Arial"/>
              </a:endParaRPr>
            </a:p>
          </p:txBody>
        </p:sp>
        <p:sp>
          <p:nvSpPr>
            <p:cNvPr id="7" name="Rectangle 6"/>
            <p:cNvSpPr/>
            <p:nvPr/>
          </p:nvSpPr>
          <p:spPr>
            <a:xfrm>
              <a:off x="745067" y="1439333"/>
              <a:ext cx="6306143" cy="28536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817515" y="3751117"/>
            <a:ext cx="7533542" cy="400110"/>
            <a:chOff x="745067" y="1422990"/>
            <a:chExt cx="8725369" cy="463409"/>
          </a:xfrm>
        </p:grpSpPr>
        <p:sp>
          <p:nvSpPr>
            <p:cNvPr id="9" name="TextBox 8"/>
            <p:cNvSpPr txBox="1"/>
            <p:nvPr/>
          </p:nvSpPr>
          <p:spPr>
            <a:xfrm>
              <a:off x="7051210" y="1422990"/>
              <a:ext cx="2419226" cy="463409"/>
            </a:xfrm>
            <a:prstGeom prst="rect">
              <a:avLst/>
            </a:prstGeom>
            <a:solidFill>
              <a:schemeClr val="accent4"/>
            </a:solidFill>
          </p:spPr>
          <p:txBody>
            <a:bodyPr wrap="square" rtlCol="0">
              <a:spAutoFit/>
            </a:bodyPr>
            <a:lstStyle/>
            <a:p>
              <a:r>
                <a:rPr lang="en-US" sz="2000" dirty="0" smtClean="0">
                  <a:solidFill>
                    <a:schemeClr val="bg1"/>
                  </a:solidFill>
                  <a:latin typeface="Arial"/>
                  <a:cs typeface="Arial"/>
                </a:rPr>
                <a:t>Use the store</a:t>
              </a:r>
              <a:endParaRPr lang="en-US" sz="2000" dirty="0">
                <a:solidFill>
                  <a:schemeClr val="bg1"/>
                </a:solidFill>
                <a:latin typeface="Arial"/>
                <a:cs typeface="Arial"/>
              </a:endParaRPr>
            </a:p>
          </p:txBody>
        </p:sp>
        <p:sp>
          <p:nvSpPr>
            <p:cNvPr id="10" name="Rectangle 9"/>
            <p:cNvSpPr/>
            <p:nvPr/>
          </p:nvSpPr>
          <p:spPr>
            <a:xfrm>
              <a:off x="745067" y="1439333"/>
              <a:ext cx="6306143" cy="28536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792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in 0.10</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Native, 100%-compatible Kafka integration</a:t>
            </a:r>
          </a:p>
          <a:p>
            <a:pPr marL="342900" indent="-342900">
              <a:buFont typeface="Arial" charset="0"/>
              <a:buChar char="•"/>
            </a:pPr>
            <a:r>
              <a:rPr lang="en-US" dirty="0" smtClean="0"/>
              <a:t>Secure </a:t>
            </a:r>
            <a:r>
              <a:rPr lang="en-US" dirty="0"/>
              <a:t>stream processing using Kafka’s security features</a:t>
            </a:r>
          </a:p>
          <a:p>
            <a:pPr marL="342900" indent="-342900">
              <a:buFont typeface="Arial" charset="0"/>
              <a:buChar char="•"/>
            </a:pPr>
            <a:r>
              <a:rPr lang="en-US" dirty="0" smtClean="0"/>
              <a:t>Elastic and highly </a:t>
            </a:r>
            <a:r>
              <a:rPr lang="en-US" dirty="0"/>
              <a:t>scalable</a:t>
            </a:r>
          </a:p>
          <a:p>
            <a:pPr marL="342900" indent="-342900">
              <a:buFont typeface="Arial" charset="0"/>
              <a:buChar char="•"/>
            </a:pPr>
            <a:r>
              <a:rPr lang="en-US" dirty="0"/>
              <a:t>Fault-tolerant</a:t>
            </a:r>
          </a:p>
          <a:p>
            <a:pPr marL="342900" indent="-342900">
              <a:buFont typeface="Arial" charset="0"/>
              <a:buChar char="•"/>
            </a:pPr>
            <a:r>
              <a:rPr lang="en-US" dirty="0" smtClean="0"/>
              <a:t>Stateful </a:t>
            </a:r>
            <a:r>
              <a:rPr lang="en-US" dirty="0"/>
              <a:t>and stateless </a:t>
            </a:r>
            <a:r>
              <a:rPr lang="en-US" dirty="0" smtClean="0"/>
              <a:t>computations</a:t>
            </a:r>
          </a:p>
          <a:p>
            <a:pPr marL="342900" indent="-342900">
              <a:buFont typeface="Arial" charset="0"/>
              <a:buChar char="•"/>
            </a:pPr>
            <a:r>
              <a:rPr lang="en-US" b="1" dirty="0">
                <a:latin typeface="Roboto" charset="0"/>
                <a:ea typeface="Roboto" charset="0"/>
                <a:cs typeface="Roboto" charset="0"/>
              </a:rPr>
              <a:t>Interactive </a:t>
            </a:r>
            <a:r>
              <a:rPr lang="en-US" b="1" dirty="0" smtClean="0">
                <a:latin typeface="Roboto" charset="0"/>
                <a:ea typeface="Roboto" charset="0"/>
                <a:cs typeface="Roboto" charset="0"/>
              </a:rPr>
              <a:t>queries</a:t>
            </a:r>
            <a:endParaRPr lang="en-US" b="1" dirty="0">
              <a:latin typeface="Roboto" charset="0"/>
              <a:ea typeface="Roboto" charset="0"/>
              <a:cs typeface="Roboto" charset="0"/>
            </a:endParaRPr>
          </a:p>
        </p:txBody>
      </p:sp>
    </p:spTree>
    <p:extLst>
      <p:ext uri="{BB962C8B-B14F-4D97-AF65-F5344CB8AC3E}">
        <p14:creationId xmlns:p14="http://schemas.microsoft.com/office/powerpoint/2010/main" val="40143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290" y="844676"/>
            <a:ext cx="8884505" cy="2727407"/>
          </a:xfrm>
          <a:prstGeom prst="rect">
            <a:avLst/>
          </a:prstGeom>
          <a:solidFill>
            <a:schemeClr val="bg1">
              <a:lumMod val="8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Interactive Queries</a:t>
            </a:r>
            <a:endParaRPr lang="en-US" dirty="0"/>
          </a:p>
        </p:txBody>
      </p:sp>
      <p:grpSp>
        <p:nvGrpSpPr>
          <p:cNvPr id="53" name="Group 52"/>
          <p:cNvGrpSpPr/>
          <p:nvPr/>
        </p:nvGrpSpPr>
        <p:grpSpPr>
          <a:xfrm>
            <a:off x="2752623" y="2214210"/>
            <a:ext cx="1077114" cy="858146"/>
            <a:chOff x="3739684" y="3936167"/>
            <a:chExt cx="1361440" cy="961813"/>
          </a:xfrm>
        </p:grpSpPr>
        <p:grpSp>
          <p:nvGrpSpPr>
            <p:cNvPr id="54" name="Group 53"/>
            <p:cNvGrpSpPr/>
            <p:nvPr/>
          </p:nvGrpSpPr>
          <p:grpSpPr>
            <a:xfrm>
              <a:off x="3739684" y="3936167"/>
              <a:ext cx="1361440" cy="961813"/>
              <a:chOff x="3739684" y="3936167"/>
              <a:chExt cx="1361440" cy="961813"/>
            </a:xfrm>
          </p:grpSpPr>
          <p:sp>
            <p:nvSpPr>
              <p:cNvPr id="56" name="Rounded Rectangle 55"/>
              <p:cNvSpPr/>
              <p:nvPr/>
            </p:nvSpPr>
            <p:spPr>
              <a:xfrm>
                <a:off x="3739684" y="3936167"/>
                <a:ext cx="1361440" cy="961813"/>
              </a:xfrm>
              <a:prstGeom prst="round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Rectangle 56"/>
              <p:cNvSpPr/>
              <p:nvPr/>
            </p:nvSpPr>
            <p:spPr>
              <a:xfrm>
                <a:off x="3886157" y="4310389"/>
                <a:ext cx="1068495" cy="504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Kafka</a:t>
                </a:r>
                <a:br>
                  <a:rPr lang="en-US" sz="900" dirty="0"/>
                </a:br>
                <a:r>
                  <a:rPr lang="en-US" sz="900" dirty="0"/>
                  <a:t>Streams</a:t>
                </a:r>
              </a:p>
            </p:txBody>
          </p:sp>
        </p:grpSp>
        <p:sp>
          <p:nvSpPr>
            <p:cNvPr id="55" name="TextBox 54"/>
            <p:cNvSpPr txBox="1"/>
            <p:nvPr/>
          </p:nvSpPr>
          <p:spPr>
            <a:xfrm>
              <a:off x="4127695" y="3990353"/>
              <a:ext cx="626486" cy="344958"/>
            </a:xfrm>
            <a:prstGeom prst="rect">
              <a:avLst/>
            </a:prstGeom>
            <a:noFill/>
          </p:spPr>
          <p:txBody>
            <a:bodyPr wrap="none" rtlCol="0">
              <a:spAutoFit/>
            </a:bodyPr>
            <a:lstStyle/>
            <a:p>
              <a:r>
                <a:rPr lang="en-US" sz="1400" dirty="0">
                  <a:solidFill>
                    <a:schemeClr val="bg1"/>
                  </a:solidFill>
                </a:rPr>
                <a:t>App</a:t>
              </a:r>
            </a:p>
          </p:txBody>
        </p:sp>
      </p:grpSp>
      <p:cxnSp>
        <p:nvCxnSpPr>
          <p:cNvPr id="58" name="Straight Arrow Connector 57"/>
          <p:cNvCxnSpPr/>
          <p:nvPr/>
        </p:nvCxnSpPr>
        <p:spPr>
          <a:xfrm flipV="1">
            <a:off x="1808974" y="2672247"/>
            <a:ext cx="862875" cy="1336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59" name="Rounded Rectangle 58"/>
          <p:cNvSpPr/>
          <p:nvPr/>
        </p:nvSpPr>
        <p:spPr>
          <a:xfrm>
            <a:off x="7440408" y="2018590"/>
            <a:ext cx="572550" cy="404488"/>
          </a:xfrm>
          <a:prstGeom prst="round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sp>
        <p:nvSpPr>
          <p:cNvPr id="60" name="Rounded Rectangle 59"/>
          <p:cNvSpPr/>
          <p:nvPr/>
        </p:nvSpPr>
        <p:spPr>
          <a:xfrm>
            <a:off x="8048967" y="2417867"/>
            <a:ext cx="572550" cy="404488"/>
          </a:xfrm>
          <a:prstGeom prst="round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sp>
        <p:nvSpPr>
          <p:cNvPr id="61" name="Rounded Rectangle 60"/>
          <p:cNvSpPr/>
          <p:nvPr/>
        </p:nvSpPr>
        <p:spPr>
          <a:xfrm>
            <a:off x="7443518" y="2838370"/>
            <a:ext cx="572550" cy="404488"/>
          </a:xfrm>
          <a:prstGeom prst="round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cxnSp>
        <p:nvCxnSpPr>
          <p:cNvPr id="62" name="Straight Arrow Connector 61"/>
          <p:cNvCxnSpPr>
            <a:endCxn id="59" idx="1"/>
          </p:cNvCxnSpPr>
          <p:nvPr/>
        </p:nvCxnSpPr>
        <p:spPr>
          <a:xfrm flipV="1">
            <a:off x="5559136" y="2220834"/>
            <a:ext cx="1881272" cy="24181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p:cNvCxnSpPr>
            <a:endCxn id="61" idx="1"/>
          </p:cNvCxnSpPr>
          <p:nvPr/>
        </p:nvCxnSpPr>
        <p:spPr>
          <a:xfrm>
            <a:off x="5559136" y="2776708"/>
            <a:ext cx="1884382" cy="26390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p:cNvCxnSpPr>
            <a:endCxn id="60" idx="1"/>
          </p:cNvCxnSpPr>
          <p:nvPr/>
        </p:nvCxnSpPr>
        <p:spPr>
          <a:xfrm flipV="1">
            <a:off x="5559136" y="2620111"/>
            <a:ext cx="2489831"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65" name="Group 64"/>
          <p:cNvGrpSpPr/>
          <p:nvPr/>
        </p:nvGrpSpPr>
        <p:grpSpPr>
          <a:xfrm>
            <a:off x="583551" y="1518425"/>
            <a:ext cx="1650765" cy="461665"/>
            <a:chOff x="599839" y="3093991"/>
            <a:chExt cx="2297746" cy="642604"/>
          </a:xfrm>
        </p:grpSpPr>
        <p:sp>
          <p:nvSpPr>
            <p:cNvPr id="66" name="Oval 65"/>
            <p:cNvSpPr/>
            <p:nvPr/>
          </p:nvSpPr>
          <p:spPr>
            <a:xfrm>
              <a:off x="599839" y="3184901"/>
              <a:ext cx="402956" cy="4029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67" name="TextBox 66"/>
            <p:cNvSpPr txBox="1"/>
            <p:nvPr/>
          </p:nvSpPr>
          <p:spPr>
            <a:xfrm>
              <a:off x="1002795" y="3093991"/>
              <a:ext cx="1894790" cy="642604"/>
            </a:xfrm>
            <a:prstGeom prst="rect">
              <a:avLst/>
            </a:prstGeom>
            <a:noFill/>
          </p:spPr>
          <p:txBody>
            <a:bodyPr wrap="none" rtlCol="0">
              <a:spAutoFit/>
            </a:bodyPr>
            <a:lstStyle/>
            <a:p>
              <a:r>
                <a:rPr lang="en-US" sz="1200" dirty="0"/>
                <a:t>Capture business</a:t>
              </a:r>
              <a:br>
                <a:rPr lang="en-US" sz="1200" dirty="0"/>
              </a:br>
              <a:r>
                <a:rPr lang="en-US" sz="1200" dirty="0"/>
                <a:t>events in Kafka</a:t>
              </a:r>
            </a:p>
          </p:txBody>
        </p:sp>
      </p:gr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16" y="2052223"/>
            <a:ext cx="985917" cy="1253413"/>
          </a:xfrm>
          <a:prstGeom prst="rect">
            <a:avLst/>
          </a:prstGeom>
        </p:spPr>
      </p:pic>
      <p:grpSp>
        <p:nvGrpSpPr>
          <p:cNvPr id="69" name="Group 68"/>
          <p:cNvGrpSpPr/>
          <p:nvPr/>
        </p:nvGrpSpPr>
        <p:grpSpPr>
          <a:xfrm>
            <a:off x="2376225" y="1524910"/>
            <a:ext cx="1802598" cy="461665"/>
            <a:chOff x="599839" y="3097923"/>
            <a:chExt cx="2509087" cy="642604"/>
          </a:xfrm>
        </p:grpSpPr>
        <p:sp>
          <p:nvSpPr>
            <p:cNvPr id="70" name="Oval 69"/>
            <p:cNvSpPr/>
            <p:nvPr/>
          </p:nvSpPr>
          <p:spPr>
            <a:xfrm>
              <a:off x="599839" y="3184901"/>
              <a:ext cx="402956" cy="4029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71" name="TextBox 70"/>
            <p:cNvSpPr txBox="1"/>
            <p:nvPr/>
          </p:nvSpPr>
          <p:spPr>
            <a:xfrm>
              <a:off x="1004397" y="3097923"/>
              <a:ext cx="2104529" cy="642604"/>
            </a:xfrm>
            <a:prstGeom prst="rect">
              <a:avLst/>
            </a:prstGeom>
            <a:noFill/>
          </p:spPr>
          <p:txBody>
            <a:bodyPr wrap="none" rtlCol="0">
              <a:spAutoFit/>
            </a:bodyPr>
            <a:lstStyle/>
            <a:p>
              <a:r>
                <a:rPr lang="en-US" sz="1200" dirty="0"/>
                <a:t>Process the events</a:t>
              </a:r>
              <a:br>
                <a:rPr lang="en-US" sz="1200" dirty="0"/>
              </a:br>
              <a:r>
                <a:rPr lang="en-US" sz="1200" dirty="0"/>
                <a:t>with Kafka Streams</a:t>
              </a:r>
            </a:p>
          </p:txBody>
        </p:sp>
      </p:grpSp>
      <p:grpSp>
        <p:nvGrpSpPr>
          <p:cNvPr id="72" name="Group 71"/>
          <p:cNvGrpSpPr/>
          <p:nvPr/>
        </p:nvGrpSpPr>
        <p:grpSpPr>
          <a:xfrm>
            <a:off x="6923521" y="1518425"/>
            <a:ext cx="2200596" cy="461665"/>
            <a:chOff x="599839" y="3087944"/>
            <a:chExt cx="3063076" cy="642606"/>
          </a:xfrm>
        </p:grpSpPr>
        <p:sp>
          <p:nvSpPr>
            <p:cNvPr id="73" name="Oval 72"/>
            <p:cNvSpPr/>
            <p:nvPr/>
          </p:nvSpPr>
          <p:spPr>
            <a:xfrm>
              <a:off x="599839" y="3196474"/>
              <a:ext cx="402956" cy="4029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a:t>
              </a:r>
            </a:p>
          </p:txBody>
        </p:sp>
        <p:sp>
          <p:nvSpPr>
            <p:cNvPr id="74" name="TextBox 73"/>
            <p:cNvSpPr txBox="1"/>
            <p:nvPr/>
          </p:nvSpPr>
          <p:spPr>
            <a:xfrm>
              <a:off x="1002796" y="3087944"/>
              <a:ext cx="2660119" cy="642606"/>
            </a:xfrm>
            <a:prstGeom prst="rect">
              <a:avLst/>
            </a:prstGeom>
            <a:noFill/>
          </p:spPr>
          <p:txBody>
            <a:bodyPr wrap="none" rtlCol="0">
              <a:spAutoFit/>
            </a:bodyPr>
            <a:lstStyle/>
            <a:p>
              <a:r>
                <a:rPr lang="en-US" sz="1200" dirty="0"/>
                <a:t>Other apps query </a:t>
              </a:r>
              <a:r>
                <a:rPr lang="en-US" sz="1200" dirty="0" smtClean="0"/>
                <a:t>external</a:t>
              </a:r>
              <a:r>
                <a:rPr lang="en-US" sz="1200" dirty="0"/>
                <a:t/>
              </a:r>
              <a:br>
                <a:rPr lang="en-US" sz="1200" dirty="0"/>
              </a:br>
              <a:r>
                <a:rPr lang="en-US" sz="1200" dirty="0" smtClean="0"/>
                <a:t>systems for </a:t>
              </a:r>
              <a:r>
                <a:rPr lang="en-US" sz="1200" dirty="0"/>
                <a:t>latest results</a:t>
              </a:r>
            </a:p>
          </p:txBody>
        </p:sp>
      </p:grpSp>
      <p:grpSp>
        <p:nvGrpSpPr>
          <p:cNvPr id="83" name="Group 82"/>
          <p:cNvGrpSpPr/>
          <p:nvPr/>
        </p:nvGrpSpPr>
        <p:grpSpPr>
          <a:xfrm>
            <a:off x="4724537" y="2249126"/>
            <a:ext cx="769786" cy="787504"/>
            <a:chOff x="5283315" y="1992209"/>
            <a:chExt cx="1052061" cy="1076276"/>
          </a:xfrm>
        </p:grpSpPr>
        <p:sp>
          <p:nvSpPr>
            <p:cNvPr id="76" name="Can 75"/>
            <p:cNvSpPr/>
            <p:nvPr/>
          </p:nvSpPr>
          <p:spPr>
            <a:xfrm>
              <a:off x="5283315" y="1992209"/>
              <a:ext cx="449291" cy="547309"/>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an 79"/>
            <p:cNvSpPr/>
            <p:nvPr/>
          </p:nvSpPr>
          <p:spPr>
            <a:xfrm>
              <a:off x="5483097" y="2165943"/>
              <a:ext cx="449291" cy="547309"/>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p:cNvSpPr/>
            <p:nvPr/>
          </p:nvSpPr>
          <p:spPr>
            <a:xfrm>
              <a:off x="5682879" y="2339677"/>
              <a:ext cx="449291" cy="547309"/>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an 81"/>
            <p:cNvSpPr/>
            <p:nvPr/>
          </p:nvSpPr>
          <p:spPr>
            <a:xfrm>
              <a:off x="5886085" y="2521176"/>
              <a:ext cx="449291" cy="547309"/>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p:cNvCxnSpPr/>
          <p:nvPr/>
        </p:nvCxnSpPr>
        <p:spPr>
          <a:xfrm>
            <a:off x="3871967" y="2672246"/>
            <a:ext cx="73269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1" name="Group 90"/>
          <p:cNvGrpSpPr/>
          <p:nvPr/>
        </p:nvGrpSpPr>
        <p:grpSpPr>
          <a:xfrm>
            <a:off x="4333914" y="1524910"/>
            <a:ext cx="2289911" cy="461665"/>
            <a:chOff x="599839" y="3097923"/>
            <a:chExt cx="3187396" cy="642603"/>
          </a:xfrm>
        </p:grpSpPr>
        <p:sp>
          <p:nvSpPr>
            <p:cNvPr id="92" name="Oval 91"/>
            <p:cNvSpPr/>
            <p:nvPr/>
          </p:nvSpPr>
          <p:spPr>
            <a:xfrm>
              <a:off x="599839" y="3184901"/>
              <a:ext cx="402956" cy="4029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Roboto" charset="0"/>
                  <a:ea typeface="Roboto" charset="0"/>
                  <a:cs typeface="Roboto" charset="0"/>
                </a:rPr>
                <a:t>!</a:t>
              </a:r>
            </a:p>
          </p:txBody>
        </p:sp>
        <p:sp>
          <p:nvSpPr>
            <p:cNvPr id="93" name="TextBox 92"/>
            <p:cNvSpPr txBox="1"/>
            <p:nvPr/>
          </p:nvSpPr>
          <p:spPr>
            <a:xfrm>
              <a:off x="1004398" y="3097923"/>
              <a:ext cx="2782837" cy="642603"/>
            </a:xfrm>
            <a:prstGeom prst="rect">
              <a:avLst/>
            </a:prstGeom>
            <a:noFill/>
          </p:spPr>
          <p:txBody>
            <a:bodyPr wrap="none" rtlCol="0">
              <a:spAutoFit/>
            </a:bodyPr>
            <a:lstStyle/>
            <a:p>
              <a:r>
                <a:rPr lang="en-US" sz="1200" dirty="0"/>
                <a:t>Must use </a:t>
              </a:r>
              <a:r>
                <a:rPr lang="en-US" sz="1200" dirty="0" smtClean="0"/>
                <a:t>external systems</a:t>
              </a:r>
              <a:r>
                <a:rPr lang="en-US" sz="1200" dirty="0"/>
                <a:t/>
              </a:r>
              <a:br>
                <a:rPr lang="en-US" sz="1200" dirty="0"/>
              </a:br>
              <a:r>
                <a:rPr lang="en-US" sz="1200" dirty="0" smtClean="0"/>
                <a:t>to </a:t>
              </a:r>
              <a:r>
                <a:rPr lang="en-US" sz="1200" dirty="0"/>
                <a:t>share latest results</a:t>
              </a:r>
            </a:p>
          </p:txBody>
        </p:sp>
      </p:grpSp>
      <p:sp>
        <p:nvSpPr>
          <p:cNvPr id="87" name="Rounded Rectangle 86"/>
          <p:cNvSpPr/>
          <p:nvPr/>
        </p:nvSpPr>
        <p:spPr>
          <a:xfrm>
            <a:off x="7263848" y="4705723"/>
            <a:ext cx="572550" cy="404488"/>
          </a:xfrm>
          <a:prstGeom prst="round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sp>
        <p:nvSpPr>
          <p:cNvPr id="88" name="Rounded Rectangle 87"/>
          <p:cNvSpPr/>
          <p:nvPr/>
        </p:nvSpPr>
        <p:spPr>
          <a:xfrm>
            <a:off x="7889117" y="5108915"/>
            <a:ext cx="572550" cy="404488"/>
          </a:xfrm>
          <a:prstGeom prst="round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sp>
        <p:nvSpPr>
          <p:cNvPr id="89" name="Rounded Rectangle 88"/>
          <p:cNvSpPr/>
          <p:nvPr/>
        </p:nvSpPr>
        <p:spPr>
          <a:xfrm>
            <a:off x="7263848" y="5509170"/>
            <a:ext cx="572550" cy="404488"/>
          </a:xfrm>
          <a:prstGeom prst="round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App</a:t>
            </a:r>
          </a:p>
        </p:txBody>
      </p:sp>
      <p:cxnSp>
        <p:nvCxnSpPr>
          <p:cNvPr id="90" name="Straight Arrow Connector 89"/>
          <p:cNvCxnSpPr>
            <a:endCxn id="87" idx="1"/>
          </p:cNvCxnSpPr>
          <p:nvPr/>
        </p:nvCxnSpPr>
        <p:spPr>
          <a:xfrm flipV="1">
            <a:off x="3912079" y="4907967"/>
            <a:ext cx="3351769" cy="246327"/>
          </a:xfrm>
          <a:prstGeom prst="straightConnector1">
            <a:avLst/>
          </a:prstGeom>
          <a:ln>
            <a:solidFill>
              <a:schemeClr val="accent4"/>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94" name="Straight Arrow Connector 93"/>
          <p:cNvCxnSpPr>
            <a:endCxn id="89" idx="1"/>
          </p:cNvCxnSpPr>
          <p:nvPr/>
        </p:nvCxnSpPr>
        <p:spPr>
          <a:xfrm>
            <a:off x="3912079" y="5453508"/>
            <a:ext cx="3351769" cy="257906"/>
          </a:xfrm>
          <a:prstGeom prst="straightConnector1">
            <a:avLst/>
          </a:prstGeom>
          <a:ln>
            <a:solidFill>
              <a:schemeClr val="accent4"/>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17" name="Straight Arrow Connector 116"/>
          <p:cNvCxnSpPr/>
          <p:nvPr/>
        </p:nvCxnSpPr>
        <p:spPr>
          <a:xfrm>
            <a:off x="3900033" y="5303023"/>
            <a:ext cx="3969532" cy="0"/>
          </a:xfrm>
          <a:prstGeom prst="straightConnector1">
            <a:avLst/>
          </a:prstGeom>
          <a:ln>
            <a:solidFill>
              <a:schemeClr val="accent4"/>
            </a:solidFill>
            <a:headEnd type="triangle"/>
            <a:tailEnd type="triangle"/>
          </a:ln>
        </p:spPr>
        <p:style>
          <a:lnRef idx="3">
            <a:schemeClr val="dk1"/>
          </a:lnRef>
          <a:fillRef idx="0">
            <a:schemeClr val="dk1"/>
          </a:fillRef>
          <a:effectRef idx="2">
            <a:schemeClr val="dk1"/>
          </a:effectRef>
          <a:fontRef idx="minor">
            <a:schemeClr val="tx1"/>
          </a:fontRef>
        </p:style>
      </p:cxnSp>
      <p:grpSp>
        <p:nvGrpSpPr>
          <p:cNvPr id="118" name="Group 117"/>
          <p:cNvGrpSpPr/>
          <p:nvPr/>
        </p:nvGrpSpPr>
        <p:grpSpPr>
          <a:xfrm>
            <a:off x="575107" y="4142556"/>
            <a:ext cx="1650765" cy="461665"/>
            <a:chOff x="599839" y="3093991"/>
            <a:chExt cx="2297746" cy="642604"/>
          </a:xfrm>
        </p:grpSpPr>
        <p:sp>
          <p:nvSpPr>
            <p:cNvPr id="119" name="Oval 118"/>
            <p:cNvSpPr/>
            <p:nvPr/>
          </p:nvSpPr>
          <p:spPr>
            <a:xfrm>
              <a:off x="599839" y="3184901"/>
              <a:ext cx="402956" cy="4029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20" name="TextBox 119"/>
            <p:cNvSpPr txBox="1"/>
            <p:nvPr/>
          </p:nvSpPr>
          <p:spPr>
            <a:xfrm>
              <a:off x="1002795" y="3093991"/>
              <a:ext cx="1894790" cy="642604"/>
            </a:xfrm>
            <a:prstGeom prst="rect">
              <a:avLst/>
            </a:prstGeom>
            <a:noFill/>
          </p:spPr>
          <p:txBody>
            <a:bodyPr wrap="none" rtlCol="0">
              <a:spAutoFit/>
            </a:bodyPr>
            <a:lstStyle/>
            <a:p>
              <a:r>
                <a:rPr lang="en-US" sz="1200" dirty="0"/>
                <a:t>Capture business</a:t>
              </a:r>
              <a:br>
                <a:rPr lang="en-US" sz="1200" dirty="0"/>
              </a:br>
              <a:r>
                <a:rPr lang="en-US" sz="1200" dirty="0"/>
                <a:t>events in Kafka</a:t>
              </a:r>
            </a:p>
          </p:txBody>
        </p:sp>
      </p:grpSp>
      <p:pic>
        <p:nvPicPr>
          <p:cNvPr id="121" name="Picture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35" y="4660245"/>
            <a:ext cx="985917" cy="1253413"/>
          </a:xfrm>
          <a:prstGeom prst="rect">
            <a:avLst/>
          </a:prstGeom>
        </p:spPr>
      </p:pic>
      <p:grpSp>
        <p:nvGrpSpPr>
          <p:cNvPr id="122" name="Group 121"/>
          <p:cNvGrpSpPr/>
          <p:nvPr/>
        </p:nvGrpSpPr>
        <p:grpSpPr>
          <a:xfrm>
            <a:off x="2404506" y="4142556"/>
            <a:ext cx="1802598" cy="461665"/>
            <a:chOff x="599839" y="3097923"/>
            <a:chExt cx="2509087" cy="642604"/>
          </a:xfrm>
        </p:grpSpPr>
        <p:sp>
          <p:nvSpPr>
            <p:cNvPr id="123" name="Oval 122"/>
            <p:cNvSpPr/>
            <p:nvPr/>
          </p:nvSpPr>
          <p:spPr>
            <a:xfrm>
              <a:off x="599839" y="3184901"/>
              <a:ext cx="402956" cy="4029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124" name="TextBox 123"/>
            <p:cNvSpPr txBox="1"/>
            <p:nvPr/>
          </p:nvSpPr>
          <p:spPr>
            <a:xfrm>
              <a:off x="1004397" y="3097923"/>
              <a:ext cx="2104529" cy="642604"/>
            </a:xfrm>
            <a:prstGeom prst="rect">
              <a:avLst/>
            </a:prstGeom>
            <a:noFill/>
          </p:spPr>
          <p:txBody>
            <a:bodyPr wrap="none" rtlCol="0">
              <a:spAutoFit/>
            </a:bodyPr>
            <a:lstStyle/>
            <a:p>
              <a:r>
                <a:rPr lang="en-US" sz="1200" dirty="0"/>
                <a:t>Process the events</a:t>
              </a:r>
              <a:br>
                <a:rPr lang="en-US" sz="1200" dirty="0"/>
              </a:br>
              <a:r>
                <a:rPr lang="en-US" sz="1200" dirty="0"/>
                <a:t>with Kafka Streams</a:t>
              </a:r>
            </a:p>
          </p:txBody>
        </p:sp>
      </p:grpSp>
      <p:grpSp>
        <p:nvGrpSpPr>
          <p:cNvPr id="125" name="Group 124"/>
          <p:cNvGrpSpPr/>
          <p:nvPr/>
        </p:nvGrpSpPr>
        <p:grpSpPr>
          <a:xfrm>
            <a:off x="6794369" y="4142787"/>
            <a:ext cx="2359292" cy="461665"/>
            <a:chOff x="599839" y="3087942"/>
            <a:chExt cx="3283964" cy="642606"/>
          </a:xfrm>
        </p:grpSpPr>
        <p:sp>
          <p:nvSpPr>
            <p:cNvPr id="126" name="Oval 125"/>
            <p:cNvSpPr/>
            <p:nvPr/>
          </p:nvSpPr>
          <p:spPr>
            <a:xfrm>
              <a:off x="599839" y="3184901"/>
              <a:ext cx="402956" cy="4029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
          <p:nvSpPr>
            <p:cNvPr id="127" name="TextBox 126"/>
            <p:cNvSpPr txBox="1"/>
            <p:nvPr/>
          </p:nvSpPr>
          <p:spPr>
            <a:xfrm>
              <a:off x="1002795" y="3087942"/>
              <a:ext cx="2881008" cy="642606"/>
            </a:xfrm>
            <a:prstGeom prst="rect">
              <a:avLst/>
            </a:prstGeom>
            <a:noFill/>
          </p:spPr>
          <p:txBody>
            <a:bodyPr wrap="none" rtlCol="0">
              <a:spAutoFit/>
            </a:bodyPr>
            <a:lstStyle/>
            <a:p>
              <a:r>
                <a:rPr lang="en-US" sz="1200" b="1" dirty="0"/>
                <a:t>Now other apps can </a:t>
              </a:r>
              <a:r>
                <a:rPr lang="en-US" sz="1200" b="1" u="sng" dirty="0"/>
                <a:t>directly</a:t>
              </a:r>
              <a:r>
                <a:rPr lang="en-US" sz="1200" b="1" dirty="0"/>
                <a:t/>
              </a:r>
              <a:br>
                <a:rPr lang="en-US" sz="1200" b="1" dirty="0"/>
              </a:br>
              <a:r>
                <a:rPr lang="en-US" sz="1200" b="1" dirty="0"/>
                <a:t>query the latest results</a:t>
              </a:r>
            </a:p>
          </p:txBody>
        </p:sp>
      </p:grpSp>
      <p:sp>
        <p:nvSpPr>
          <p:cNvPr id="95" name="Content Placeholder 2"/>
          <p:cNvSpPr txBox="1">
            <a:spLocks/>
          </p:cNvSpPr>
          <p:nvPr/>
        </p:nvSpPr>
        <p:spPr>
          <a:xfrm>
            <a:off x="323290" y="1060273"/>
            <a:ext cx="9131832" cy="436533"/>
          </a:xfrm>
          <a:prstGeom prst="rect">
            <a:avLst/>
          </a:prstGeom>
        </p:spPr>
        <p:txBody>
          <a:bodyPr vert="horz" lIns="274320" tIns="45720" rIns="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panose="020B0604020202020204" pitchFamily="34" charset="0"/>
              <a:buChar char="•"/>
              <a:defRPr sz="16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panose="020B0604020202020204" pitchFamily="34" charset="0"/>
              <a:buChar char="•"/>
              <a:defRPr sz="14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panose="020B0604020202020204" pitchFamily="34" charset="0"/>
              <a:buChar char="•"/>
              <a:defRPr sz="14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1"/>
                </a:solidFill>
                <a:latin typeface="Roboto" charset="0"/>
                <a:ea typeface="Roboto" charset="0"/>
                <a:cs typeface="Roboto" charset="0"/>
              </a:rPr>
              <a:t>Before (0.10.0)</a:t>
            </a:r>
            <a:endParaRPr lang="en-US" b="1" dirty="0">
              <a:solidFill>
                <a:schemeClr val="tx1"/>
              </a:solidFill>
              <a:ea typeface="Roboto" charset="0"/>
              <a:cs typeface="Roboto" charset="0"/>
            </a:endParaRPr>
          </a:p>
        </p:txBody>
      </p:sp>
      <p:sp>
        <p:nvSpPr>
          <p:cNvPr id="97" name="Content Placeholder 2"/>
          <p:cNvSpPr txBox="1">
            <a:spLocks/>
          </p:cNvSpPr>
          <p:nvPr/>
        </p:nvSpPr>
        <p:spPr>
          <a:xfrm>
            <a:off x="304800" y="3695258"/>
            <a:ext cx="9131832" cy="436533"/>
          </a:xfrm>
          <a:prstGeom prst="rect">
            <a:avLst/>
          </a:prstGeom>
        </p:spPr>
        <p:txBody>
          <a:bodyPr vert="horz" lIns="274320" tIns="45720" rIns="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panose="020B0604020202020204" pitchFamily="34" charset="0"/>
              <a:buChar char="•"/>
              <a:defRPr sz="16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panose="020B0604020202020204" pitchFamily="34" charset="0"/>
              <a:buChar char="•"/>
              <a:defRPr sz="14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panose="020B0604020202020204" pitchFamily="34" charset="0"/>
              <a:buChar char="•"/>
              <a:defRPr sz="14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1"/>
                </a:solidFill>
                <a:latin typeface="Roboto" charset="0"/>
                <a:ea typeface="Roboto" charset="0"/>
                <a:cs typeface="Roboto" charset="0"/>
              </a:rPr>
              <a:t>After (0.10.1): </a:t>
            </a:r>
            <a:r>
              <a:rPr lang="en-US" dirty="0">
                <a:solidFill>
                  <a:schemeClr val="tx1"/>
                </a:solidFill>
                <a:ea typeface="Roboto" charset="0"/>
                <a:cs typeface="Roboto" charset="0"/>
              </a:rPr>
              <a:t>simplified, more app-centric architecture</a:t>
            </a:r>
            <a:endParaRPr lang="en-US" b="1" dirty="0">
              <a:solidFill>
                <a:schemeClr val="tx1"/>
              </a:solidFill>
              <a:ea typeface="Roboto" charset="0"/>
              <a:cs typeface="Roboto" charset="0"/>
            </a:endParaRPr>
          </a:p>
        </p:txBody>
      </p:sp>
      <p:grpSp>
        <p:nvGrpSpPr>
          <p:cNvPr id="98" name="Group 97"/>
          <p:cNvGrpSpPr/>
          <p:nvPr/>
        </p:nvGrpSpPr>
        <p:grpSpPr>
          <a:xfrm>
            <a:off x="2754192" y="4820407"/>
            <a:ext cx="1077114" cy="858146"/>
            <a:chOff x="3739684" y="3936167"/>
            <a:chExt cx="1361440" cy="961813"/>
          </a:xfrm>
        </p:grpSpPr>
        <p:grpSp>
          <p:nvGrpSpPr>
            <p:cNvPr id="99" name="Group 98"/>
            <p:cNvGrpSpPr/>
            <p:nvPr/>
          </p:nvGrpSpPr>
          <p:grpSpPr>
            <a:xfrm>
              <a:off x="3739684" y="3936167"/>
              <a:ext cx="1361440" cy="961813"/>
              <a:chOff x="3739684" y="3936167"/>
              <a:chExt cx="1361440" cy="961813"/>
            </a:xfrm>
          </p:grpSpPr>
          <p:sp>
            <p:nvSpPr>
              <p:cNvPr id="101" name="Rounded Rectangle 100"/>
              <p:cNvSpPr/>
              <p:nvPr/>
            </p:nvSpPr>
            <p:spPr>
              <a:xfrm>
                <a:off x="3739684" y="3936167"/>
                <a:ext cx="1361440" cy="961813"/>
              </a:xfrm>
              <a:prstGeom prst="round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2" name="Rectangle 101"/>
              <p:cNvSpPr/>
              <p:nvPr/>
            </p:nvSpPr>
            <p:spPr>
              <a:xfrm>
                <a:off x="3886157" y="4310389"/>
                <a:ext cx="1068495" cy="504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Kafka</a:t>
                </a:r>
                <a:br>
                  <a:rPr lang="en-US" sz="900" dirty="0"/>
                </a:br>
                <a:r>
                  <a:rPr lang="en-US" sz="900" dirty="0"/>
                  <a:t>Streams</a:t>
                </a:r>
              </a:p>
            </p:txBody>
          </p:sp>
        </p:grpSp>
        <p:sp>
          <p:nvSpPr>
            <p:cNvPr id="100" name="TextBox 99"/>
            <p:cNvSpPr txBox="1"/>
            <p:nvPr/>
          </p:nvSpPr>
          <p:spPr>
            <a:xfrm>
              <a:off x="4127695" y="3990353"/>
              <a:ext cx="626486" cy="344958"/>
            </a:xfrm>
            <a:prstGeom prst="rect">
              <a:avLst/>
            </a:prstGeom>
            <a:noFill/>
          </p:spPr>
          <p:txBody>
            <a:bodyPr wrap="none" rtlCol="0">
              <a:spAutoFit/>
            </a:bodyPr>
            <a:lstStyle/>
            <a:p>
              <a:r>
                <a:rPr lang="en-US" sz="1400" dirty="0">
                  <a:solidFill>
                    <a:schemeClr val="bg1"/>
                  </a:solidFill>
                </a:rPr>
                <a:t>App</a:t>
              </a:r>
            </a:p>
          </p:txBody>
        </p:sp>
      </p:grpSp>
      <p:cxnSp>
        <p:nvCxnSpPr>
          <p:cNvPr id="103" name="Straight Arrow Connector 102"/>
          <p:cNvCxnSpPr/>
          <p:nvPr/>
        </p:nvCxnSpPr>
        <p:spPr>
          <a:xfrm flipV="1">
            <a:off x="1810544" y="5259594"/>
            <a:ext cx="862875" cy="1336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5567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use cases in the wild &amp; external articles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b="1" dirty="0" smtClean="0">
                <a:latin typeface="Roboto" charset="0"/>
                <a:ea typeface="Roboto" charset="0"/>
                <a:cs typeface="Roboto" charset="0"/>
              </a:rPr>
              <a:t>Applying Kafka Streams for internal message delivery pipeline at LINE Corp.</a:t>
            </a:r>
          </a:p>
          <a:p>
            <a:pPr marL="857250" lvl="1" indent="-342900">
              <a:buFont typeface="Arial" charset="0"/>
              <a:buChar char="•"/>
            </a:pPr>
            <a:r>
              <a:rPr lang="en-US" dirty="0" smtClean="0">
                <a:hlinkClick r:id="rId2"/>
              </a:rPr>
              <a:t>http://developers.linecorp.com/blog/?p=3960</a:t>
            </a:r>
            <a:r>
              <a:rPr lang="en-US" dirty="0" smtClean="0"/>
              <a:t> </a:t>
            </a:r>
          </a:p>
          <a:p>
            <a:pPr marL="857250" lvl="1" indent="-342900">
              <a:buFont typeface="Arial" charset="0"/>
              <a:buChar char="•"/>
            </a:pPr>
            <a:r>
              <a:rPr lang="en-US" dirty="0" smtClean="0"/>
              <a:t>Kafka Streams in production at LINE, a social platform based in Japan with 220+ million users</a:t>
            </a:r>
          </a:p>
          <a:p>
            <a:pPr marL="342900" indent="-342900">
              <a:buFont typeface="Arial" charset="0"/>
              <a:buChar char="•"/>
            </a:pPr>
            <a:r>
              <a:rPr lang="en-US" b="1" dirty="0" err="1">
                <a:latin typeface="Roboto" charset="0"/>
                <a:ea typeface="Roboto" charset="0"/>
                <a:cs typeface="Roboto" charset="0"/>
              </a:rPr>
              <a:t>Microservices</a:t>
            </a:r>
            <a:r>
              <a:rPr lang="en-US" b="1" dirty="0">
                <a:latin typeface="Roboto" charset="0"/>
                <a:ea typeface="Roboto" charset="0"/>
                <a:cs typeface="Roboto" charset="0"/>
              </a:rPr>
              <a:t> and reactive applications</a:t>
            </a:r>
          </a:p>
          <a:p>
            <a:pPr marL="857250" lvl="1" indent="-342900">
              <a:buFont typeface="Arial" charset="0"/>
              <a:buChar char="•"/>
            </a:pPr>
            <a:r>
              <a:rPr lang="en-US" sz="1700" dirty="0">
                <a:hlinkClick r:id="rId3"/>
              </a:rPr>
              <a:t>https://</a:t>
            </a:r>
            <a:r>
              <a:rPr lang="en-US" sz="1700" dirty="0" smtClean="0">
                <a:hlinkClick r:id="rId3"/>
              </a:rPr>
              <a:t>speakerdeck.com/bobbycalderwood/commander-decoupled-immutable-rest-apis-with-kafka-streams</a:t>
            </a:r>
            <a:r>
              <a:rPr lang="en-US" sz="1700" dirty="0" smtClean="0"/>
              <a:t> </a:t>
            </a:r>
          </a:p>
          <a:p>
            <a:pPr marL="342900" indent="-342900">
              <a:buFont typeface="Arial" charset="0"/>
              <a:buChar char="•"/>
            </a:pPr>
            <a:r>
              <a:rPr lang="en-US" b="1" dirty="0">
                <a:latin typeface="Roboto" charset="0"/>
                <a:ea typeface="Roboto" charset="0"/>
                <a:cs typeface="Roboto" charset="0"/>
              </a:rPr>
              <a:t>User behavior analysis</a:t>
            </a:r>
          </a:p>
          <a:p>
            <a:pPr marL="857250" lvl="1" indent="-342900">
              <a:buFont typeface="Arial" charset="0"/>
              <a:buChar char="•"/>
            </a:pPr>
            <a:r>
              <a:rPr lang="en-US" dirty="0">
                <a:hlinkClick r:id="rId4"/>
              </a:rPr>
              <a:t>https://</a:t>
            </a:r>
            <a:r>
              <a:rPr lang="en-US" dirty="0" smtClean="0">
                <a:hlinkClick r:id="rId4"/>
              </a:rPr>
              <a:t>timothyrenner.github.io/engineering/2016/08/11/kafka-streams-not-looking-at-facebook.html</a:t>
            </a:r>
            <a:r>
              <a:rPr lang="en-US" dirty="0" smtClean="0"/>
              <a:t> </a:t>
            </a:r>
          </a:p>
          <a:p>
            <a:pPr marL="342900" indent="-342900">
              <a:buFont typeface="Arial" charset="0"/>
              <a:buChar char="•"/>
            </a:pPr>
            <a:r>
              <a:rPr lang="en-US" b="1" dirty="0">
                <a:latin typeface="Roboto" charset="0"/>
                <a:ea typeface="Roboto" charset="0"/>
                <a:cs typeface="Roboto" charset="0"/>
              </a:rPr>
              <a:t>Containerized Kafka Streams applications in Scala</a:t>
            </a:r>
          </a:p>
          <a:p>
            <a:pPr marL="857250" lvl="1" indent="-342900">
              <a:buFont typeface="Arial" charset="0"/>
              <a:buChar char="•"/>
            </a:pPr>
            <a:r>
              <a:rPr lang="en-US" dirty="0">
                <a:hlinkClick r:id="rId5"/>
              </a:rPr>
              <a:t>https://</a:t>
            </a:r>
            <a:r>
              <a:rPr lang="en-US" dirty="0" smtClean="0">
                <a:hlinkClick r:id="rId5"/>
              </a:rPr>
              <a:t>www.madewithtea.com/processing-tweets-with-kafka-streams.html</a:t>
            </a:r>
            <a:r>
              <a:rPr lang="en-US" dirty="0" smtClean="0"/>
              <a:t> </a:t>
            </a:r>
          </a:p>
          <a:p>
            <a:pPr marL="342900" indent="-342900">
              <a:buFont typeface="Arial" charset="0"/>
              <a:buChar char="•"/>
            </a:pPr>
            <a:r>
              <a:rPr lang="en-US" b="1" dirty="0">
                <a:latin typeface="Roboto" charset="0"/>
                <a:ea typeface="Roboto" charset="0"/>
                <a:cs typeface="Roboto" charset="0"/>
              </a:rPr>
              <a:t>Geo-spatial data analysis</a:t>
            </a:r>
          </a:p>
          <a:p>
            <a:pPr marL="857250" lvl="1" indent="-342900">
              <a:buFont typeface="Arial" charset="0"/>
              <a:buChar char="•"/>
            </a:pPr>
            <a:r>
              <a:rPr lang="en-US" dirty="0">
                <a:hlinkClick r:id="rId6"/>
              </a:rPr>
              <a:t>http://www.infolace.com/blog/2016/07/14/simple-spatial-windowing-with-kafka-streams</a:t>
            </a:r>
            <a:r>
              <a:rPr lang="en-US" dirty="0" smtClean="0">
                <a:hlinkClick r:id="rId6"/>
              </a:rPr>
              <a:t>/</a:t>
            </a:r>
            <a:r>
              <a:rPr lang="en-US" dirty="0" smtClean="0"/>
              <a:t> </a:t>
            </a:r>
          </a:p>
          <a:p>
            <a:pPr marL="342900" indent="-342900">
              <a:buFont typeface="Arial" charset="0"/>
              <a:buChar char="•"/>
            </a:pPr>
            <a:r>
              <a:rPr lang="en-US" b="1" dirty="0">
                <a:latin typeface="Roboto" charset="0"/>
                <a:ea typeface="Roboto" charset="0"/>
                <a:cs typeface="Roboto" charset="0"/>
              </a:rPr>
              <a:t>Language classification with machine learning</a:t>
            </a:r>
          </a:p>
          <a:p>
            <a:pPr marL="857250" lvl="1" indent="-342900">
              <a:buFont typeface="Arial" charset="0"/>
              <a:buChar char="•"/>
            </a:pPr>
            <a:r>
              <a:rPr lang="en-US" dirty="0">
                <a:hlinkClick r:id="rId7"/>
              </a:rPr>
              <a:t>https://</a:t>
            </a:r>
            <a:r>
              <a:rPr lang="en-US" dirty="0" smtClean="0">
                <a:hlinkClick r:id="rId7"/>
              </a:rPr>
              <a:t>dzone.com/articles/machine-learning-with-kafka-streams</a:t>
            </a:r>
            <a:r>
              <a:rPr lang="en-US" dirty="0" smtClean="0"/>
              <a:t> </a:t>
            </a:r>
            <a:endParaRPr lang="en-US" dirty="0"/>
          </a:p>
        </p:txBody>
      </p:sp>
    </p:spTree>
    <p:extLst>
      <p:ext uri="{BB962C8B-B14F-4D97-AF65-F5344CB8AC3E}">
        <p14:creationId xmlns:p14="http://schemas.microsoft.com/office/powerpoint/2010/main" val="8485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Queries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52500"/>
            <a:ext cx="6369050" cy="4933950"/>
          </a:xfrm>
          <a:prstGeom prst="rect">
            <a:avLst/>
          </a:prstGeom>
        </p:spPr>
      </p:pic>
      <p:grpSp>
        <p:nvGrpSpPr>
          <p:cNvPr id="6" name="Group 5"/>
          <p:cNvGrpSpPr/>
          <p:nvPr/>
        </p:nvGrpSpPr>
        <p:grpSpPr>
          <a:xfrm>
            <a:off x="1289423" y="4724398"/>
            <a:ext cx="4793862" cy="566213"/>
            <a:chOff x="1289423" y="4724398"/>
            <a:chExt cx="4793862" cy="566213"/>
          </a:xfrm>
        </p:grpSpPr>
        <p:sp>
          <p:nvSpPr>
            <p:cNvPr id="7" name="Can 6"/>
            <p:cNvSpPr/>
            <p:nvPr/>
          </p:nvSpPr>
          <p:spPr>
            <a:xfrm>
              <a:off x="1289423" y="4724400"/>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3458882" y="4724399"/>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5657562" y="4724398"/>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433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Queries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52500"/>
            <a:ext cx="6369050" cy="4933950"/>
          </a:xfrm>
          <a:prstGeom prst="rect">
            <a:avLst/>
          </a:prstGeom>
        </p:spPr>
      </p:pic>
      <p:grpSp>
        <p:nvGrpSpPr>
          <p:cNvPr id="6" name="Group 5"/>
          <p:cNvGrpSpPr/>
          <p:nvPr/>
        </p:nvGrpSpPr>
        <p:grpSpPr>
          <a:xfrm>
            <a:off x="1289423" y="4724398"/>
            <a:ext cx="4793862" cy="566213"/>
            <a:chOff x="1289423" y="4724398"/>
            <a:chExt cx="4793862" cy="566213"/>
          </a:xfrm>
        </p:grpSpPr>
        <p:sp>
          <p:nvSpPr>
            <p:cNvPr id="7" name="Can 6"/>
            <p:cNvSpPr/>
            <p:nvPr/>
          </p:nvSpPr>
          <p:spPr>
            <a:xfrm>
              <a:off x="1289423" y="4724400"/>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3458882" y="4724399"/>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5657562" y="4724398"/>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481872" y="4289363"/>
            <a:ext cx="1449269" cy="348916"/>
            <a:chOff x="1972235" y="2391500"/>
            <a:chExt cx="942487" cy="348916"/>
          </a:xfrm>
          <a:solidFill>
            <a:schemeClr val="accent1">
              <a:lumMod val="60000"/>
              <a:lumOff val="40000"/>
            </a:schemeClr>
          </a:solidFill>
        </p:grpSpPr>
        <p:sp>
          <p:nvSpPr>
            <p:cNvPr id="13" name="Rectangle 12"/>
            <p:cNvSpPr/>
            <p:nvPr/>
          </p:nvSpPr>
          <p:spPr>
            <a:xfrm>
              <a:off x="1972235" y="2391500"/>
              <a:ext cx="624737"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charlie</a:t>
              </a:r>
              <a:endParaRPr lang="en-US" dirty="0">
                <a:solidFill>
                  <a:schemeClr val="tx1"/>
                </a:solidFill>
              </a:endParaRPr>
            </a:p>
          </p:txBody>
        </p:sp>
        <p:sp>
          <p:nvSpPr>
            <p:cNvPr id="14" name="Rectangle 13"/>
            <p:cNvSpPr/>
            <p:nvPr/>
          </p:nvSpPr>
          <p:spPr>
            <a:xfrm>
              <a:off x="2596973" y="2391500"/>
              <a:ext cx="317749"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a:t>
              </a:r>
              <a:endParaRPr lang="en-US" dirty="0">
                <a:solidFill>
                  <a:schemeClr val="tx1"/>
                </a:solidFill>
              </a:endParaRPr>
            </a:p>
          </p:txBody>
        </p:sp>
      </p:grpSp>
      <p:grpSp>
        <p:nvGrpSpPr>
          <p:cNvPr id="15" name="Group 14"/>
          <p:cNvGrpSpPr/>
          <p:nvPr/>
        </p:nvGrpSpPr>
        <p:grpSpPr>
          <a:xfrm>
            <a:off x="1306182" y="4289363"/>
            <a:ext cx="1449269" cy="348916"/>
            <a:chOff x="1972235" y="2391500"/>
            <a:chExt cx="942487" cy="348916"/>
          </a:xfrm>
          <a:solidFill>
            <a:schemeClr val="accent1">
              <a:lumMod val="60000"/>
              <a:lumOff val="40000"/>
            </a:schemeClr>
          </a:solidFill>
        </p:grpSpPr>
        <p:sp>
          <p:nvSpPr>
            <p:cNvPr id="16" name="Rectangle 15"/>
            <p:cNvSpPr/>
            <p:nvPr/>
          </p:nvSpPr>
          <p:spPr>
            <a:xfrm>
              <a:off x="1972235" y="2391500"/>
              <a:ext cx="624737"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17" name="Rectangle 16"/>
            <p:cNvSpPr/>
            <p:nvPr/>
          </p:nvSpPr>
          <p:spPr>
            <a:xfrm>
              <a:off x="2596973" y="2391500"/>
              <a:ext cx="317749"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grpSp>
      <p:grpSp>
        <p:nvGrpSpPr>
          <p:cNvPr id="21" name="Group 20"/>
          <p:cNvGrpSpPr/>
          <p:nvPr/>
        </p:nvGrpSpPr>
        <p:grpSpPr>
          <a:xfrm>
            <a:off x="5657562" y="4289363"/>
            <a:ext cx="1449269" cy="348916"/>
            <a:chOff x="1972235" y="2391500"/>
            <a:chExt cx="942487" cy="348916"/>
          </a:xfrm>
          <a:solidFill>
            <a:schemeClr val="accent1">
              <a:lumMod val="60000"/>
              <a:lumOff val="40000"/>
            </a:schemeClr>
          </a:solidFill>
        </p:grpSpPr>
        <p:sp>
          <p:nvSpPr>
            <p:cNvPr id="22" name="Rectangle 21"/>
            <p:cNvSpPr/>
            <p:nvPr/>
          </p:nvSpPr>
          <p:spPr>
            <a:xfrm>
              <a:off x="1972235" y="2391500"/>
              <a:ext cx="624737"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3" name="Rectangle 22"/>
            <p:cNvSpPr/>
            <p:nvPr/>
          </p:nvSpPr>
          <p:spPr>
            <a:xfrm>
              <a:off x="2596973" y="2391500"/>
              <a:ext cx="317749"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grpSp>
    </p:spTree>
    <p:extLst>
      <p:ext uri="{BB962C8B-B14F-4D97-AF65-F5344CB8AC3E}">
        <p14:creationId xmlns:p14="http://schemas.microsoft.com/office/powerpoint/2010/main" val="24113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Queries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52500"/>
            <a:ext cx="6369050" cy="4933950"/>
          </a:xfrm>
          <a:prstGeom prst="rect">
            <a:avLst/>
          </a:prstGeom>
        </p:spPr>
      </p:pic>
      <p:grpSp>
        <p:nvGrpSpPr>
          <p:cNvPr id="6" name="Group 5"/>
          <p:cNvGrpSpPr/>
          <p:nvPr/>
        </p:nvGrpSpPr>
        <p:grpSpPr>
          <a:xfrm>
            <a:off x="1289423" y="4724398"/>
            <a:ext cx="4793862" cy="566213"/>
            <a:chOff x="1289423" y="4724398"/>
            <a:chExt cx="4793862" cy="566213"/>
          </a:xfrm>
        </p:grpSpPr>
        <p:sp>
          <p:nvSpPr>
            <p:cNvPr id="7" name="Can 6"/>
            <p:cNvSpPr/>
            <p:nvPr/>
          </p:nvSpPr>
          <p:spPr>
            <a:xfrm>
              <a:off x="1289423" y="4724400"/>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3458882" y="4724399"/>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5657562" y="4724398"/>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7918392" y="4046689"/>
            <a:ext cx="2762996" cy="1015663"/>
          </a:xfrm>
          <a:prstGeom prst="rect">
            <a:avLst/>
          </a:prstGeom>
          <a:solidFill>
            <a:schemeClr val="accent4"/>
          </a:solidFill>
        </p:spPr>
        <p:txBody>
          <a:bodyPr wrap="square" rtlCol="0">
            <a:spAutoFit/>
          </a:bodyPr>
          <a:lstStyle/>
          <a:p>
            <a:r>
              <a:rPr lang="en-US" sz="2000" dirty="0" smtClean="0">
                <a:solidFill>
                  <a:schemeClr val="bg1"/>
                </a:solidFill>
                <a:latin typeface="Arial"/>
                <a:cs typeface="Arial"/>
              </a:rPr>
              <a:t>New API to access</a:t>
            </a:r>
            <a:br>
              <a:rPr lang="en-US" sz="2000" dirty="0" smtClean="0">
                <a:solidFill>
                  <a:schemeClr val="bg1"/>
                </a:solidFill>
                <a:latin typeface="Arial"/>
                <a:cs typeface="Arial"/>
              </a:rPr>
            </a:br>
            <a:r>
              <a:rPr lang="en-US" sz="2000" dirty="0" smtClean="0">
                <a:solidFill>
                  <a:schemeClr val="bg1"/>
                </a:solidFill>
                <a:latin typeface="Arial"/>
                <a:cs typeface="Arial"/>
              </a:rPr>
              <a:t>local state stores of</a:t>
            </a:r>
            <a:br>
              <a:rPr lang="en-US" sz="2000" dirty="0" smtClean="0">
                <a:solidFill>
                  <a:schemeClr val="bg1"/>
                </a:solidFill>
                <a:latin typeface="Arial"/>
                <a:cs typeface="Arial"/>
              </a:rPr>
            </a:br>
            <a:r>
              <a:rPr lang="en-US" sz="2000" dirty="0" smtClean="0">
                <a:solidFill>
                  <a:schemeClr val="bg1"/>
                </a:solidFill>
                <a:latin typeface="Arial"/>
                <a:cs typeface="Arial"/>
              </a:rPr>
              <a:t>an app instance</a:t>
            </a:r>
            <a:endParaRPr lang="en-US" sz="2000" dirty="0">
              <a:solidFill>
                <a:schemeClr val="bg1"/>
              </a:solidFill>
              <a:latin typeface="Arial"/>
              <a:cs typeface="Arial"/>
            </a:endParaRPr>
          </a:p>
        </p:txBody>
      </p:sp>
      <p:grpSp>
        <p:nvGrpSpPr>
          <p:cNvPr id="20" name="Group 19"/>
          <p:cNvGrpSpPr/>
          <p:nvPr/>
        </p:nvGrpSpPr>
        <p:grpSpPr>
          <a:xfrm>
            <a:off x="3481872" y="4289363"/>
            <a:ext cx="1449269" cy="348916"/>
            <a:chOff x="1972235" y="2391500"/>
            <a:chExt cx="942487" cy="348916"/>
          </a:xfrm>
          <a:solidFill>
            <a:schemeClr val="accent1">
              <a:lumMod val="60000"/>
              <a:lumOff val="40000"/>
            </a:schemeClr>
          </a:solidFill>
        </p:grpSpPr>
        <p:sp>
          <p:nvSpPr>
            <p:cNvPr id="21" name="Rectangle 20"/>
            <p:cNvSpPr/>
            <p:nvPr/>
          </p:nvSpPr>
          <p:spPr>
            <a:xfrm>
              <a:off x="1972235" y="2391500"/>
              <a:ext cx="624737"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charlie</a:t>
              </a:r>
              <a:endParaRPr lang="en-US" dirty="0">
                <a:solidFill>
                  <a:schemeClr val="tx1"/>
                </a:solidFill>
              </a:endParaRPr>
            </a:p>
          </p:txBody>
        </p:sp>
        <p:sp>
          <p:nvSpPr>
            <p:cNvPr id="22" name="Rectangle 21"/>
            <p:cNvSpPr/>
            <p:nvPr/>
          </p:nvSpPr>
          <p:spPr>
            <a:xfrm>
              <a:off x="2596973" y="2391500"/>
              <a:ext cx="317749"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a:t>
              </a:r>
              <a:endParaRPr lang="en-US" dirty="0">
                <a:solidFill>
                  <a:schemeClr val="tx1"/>
                </a:solidFill>
              </a:endParaRPr>
            </a:p>
          </p:txBody>
        </p:sp>
      </p:grpSp>
      <p:grpSp>
        <p:nvGrpSpPr>
          <p:cNvPr id="23" name="Group 22"/>
          <p:cNvGrpSpPr/>
          <p:nvPr/>
        </p:nvGrpSpPr>
        <p:grpSpPr>
          <a:xfrm>
            <a:off x="1306182" y="4289363"/>
            <a:ext cx="1449269" cy="348916"/>
            <a:chOff x="1972235" y="2391500"/>
            <a:chExt cx="942487" cy="348916"/>
          </a:xfrm>
          <a:solidFill>
            <a:schemeClr val="accent1">
              <a:lumMod val="60000"/>
              <a:lumOff val="40000"/>
            </a:schemeClr>
          </a:solidFill>
        </p:grpSpPr>
        <p:sp>
          <p:nvSpPr>
            <p:cNvPr id="24" name="Rectangle 23"/>
            <p:cNvSpPr/>
            <p:nvPr/>
          </p:nvSpPr>
          <p:spPr>
            <a:xfrm>
              <a:off x="1972235" y="2391500"/>
              <a:ext cx="624737"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25" name="Rectangle 24"/>
            <p:cNvSpPr/>
            <p:nvPr/>
          </p:nvSpPr>
          <p:spPr>
            <a:xfrm>
              <a:off x="2596973" y="2391500"/>
              <a:ext cx="317749"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grpSp>
      <p:grpSp>
        <p:nvGrpSpPr>
          <p:cNvPr id="26" name="Group 25"/>
          <p:cNvGrpSpPr/>
          <p:nvPr/>
        </p:nvGrpSpPr>
        <p:grpSpPr>
          <a:xfrm>
            <a:off x="5657562" y="4289363"/>
            <a:ext cx="1449269" cy="348916"/>
            <a:chOff x="1972235" y="2391500"/>
            <a:chExt cx="942487" cy="348916"/>
          </a:xfrm>
          <a:solidFill>
            <a:schemeClr val="accent1">
              <a:lumMod val="60000"/>
              <a:lumOff val="40000"/>
            </a:schemeClr>
          </a:solidFill>
        </p:grpSpPr>
        <p:sp>
          <p:nvSpPr>
            <p:cNvPr id="27" name="Rectangle 26"/>
            <p:cNvSpPr/>
            <p:nvPr/>
          </p:nvSpPr>
          <p:spPr>
            <a:xfrm>
              <a:off x="1972235" y="2391500"/>
              <a:ext cx="624737"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8" name="Rectangle 27"/>
            <p:cNvSpPr/>
            <p:nvPr/>
          </p:nvSpPr>
          <p:spPr>
            <a:xfrm>
              <a:off x="2596973" y="2391500"/>
              <a:ext cx="317749"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grpSp>
      <p:sp>
        <p:nvSpPr>
          <p:cNvPr id="3" name="Rectangle 2"/>
          <p:cNvSpPr/>
          <p:nvPr/>
        </p:nvSpPr>
        <p:spPr>
          <a:xfrm>
            <a:off x="5628341" y="4091940"/>
            <a:ext cx="2260830" cy="1337310"/>
          </a:xfrm>
          <a:prstGeom prst="rect">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27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Queries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52500"/>
            <a:ext cx="6369050" cy="4933950"/>
          </a:xfrm>
          <a:prstGeom prst="rect">
            <a:avLst/>
          </a:prstGeom>
        </p:spPr>
      </p:pic>
      <p:grpSp>
        <p:nvGrpSpPr>
          <p:cNvPr id="6" name="Group 5"/>
          <p:cNvGrpSpPr/>
          <p:nvPr/>
        </p:nvGrpSpPr>
        <p:grpSpPr>
          <a:xfrm>
            <a:off x="1289423" y="4724398"/>
            <a:ext cx="4793862" cy="566213"/>
            <a:chOff x="1289423" y="4724398"/>
            <a:chExt cx="4793862" cy="566213"/>
          </a:xfrm>
        </p:grpSpPr>
        <p:sp>
          <p:nvSpPr>
            <p:cNvPr id="7" name="Can 6"/>
            <p:cNvSpPr/>
            <p:nvPr/>
          </p:nvSpPr>
          <p:spPr>
            <a:xfrm>
              <a:off x="1289423" y="4724400"/>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3458882" y="4724399"/>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5657562" y="4724398"/>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1037230" y="3607274"/>
            <a:ext cx="6851941" cy="2279176"/>
          </a:xfrm>
          <a:prstGeom prst="rect">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889171" y="3552682"/>
            <a:ext cx="2762996" cy="707886"/>
          </a:xfrm>
          <a:prstGeom prst="rect">
            <a:avLst/>
          </a:prstGeom>
          <a:solidFill>
            <a:schemeClr val="accent4"/>
          </a:solidFill>
        </p:spPr>
        <p:txBody>
          <a:bodyPr wrap="square" rtlCol="0">
            <a:spAutoFit/>
          </a:bodyPr>
          <a:lstStyle/>
          <a:p>
            <a:r>
              <a:rPr lang="en-US" sz="2000" dirty="0" smtClean="0">
                <a:solidFill>
                  <a:schemeClr val="bg1"/>
                </a:solidFill>
                <a:latin typeface="Arial"/>
                <a:cs typeface="Arial"/>
              </a:rPr>
              <a:t>New API </a:t>
            </a:r>
            <a:r>
              <a:rPr lang="en-US" sz="2000" smtClean="0">
                <a:solidFill>
                  <a:schemeClr val="bg1"/>
                </a:solidFill>
                <a:latin typeface="Arial"/>
                <a:cs typeface="Arial"/>
              </a:rPr>
              <a:t>to discover</a:t>
            </a:r>
            <a:br>
              <a:rPr lang="en-US" sz="2000" smtClean="0">
                <a:solidFill>
                  <a:schemeClr val="bg1"/>
                </a:solidFill>
                <a:latin typeface="Arial"/>
                <a:cs typeface="Arial"/>
              </a:rPr>
            </a:br>
            <a:r>
              <a:rPr lang="en-US" sz="2000" smtClean="0">
                <a:solidFill>
                  <a:schemeClr val="bg1"/>
                </a:solidFill>
                <a:latin typeface="Arial"/>
                <a:cs typeface="Arial"/>
              </a:rPr>
              <a:t>running </a:t>
            </a:r>
            <a:r>
              <a:rPr lang="en-US" sz="2000" dirty="0" smtClean="0">
                <a:solidFill>
                  <a:schemeClr val="bg1"/>
                </a:solidFill>
                <a:latin typeface="Arial"/>
                <a:cs typeface="Arial"/>
              </a:rPr>
              <a:t>app instances</a:t>
            </a:r>
            <a:endParaRPr lang="en-US" sz="2000" dirty="0">
              <a:solidFill>
                <a:schemeClr val="bg1"/>
              </a:solidFill>
              <a:latin typeface="Arial"/>
              <a:cs typeface="Arial"/>
            </a:endParaRPr>
          </a:p>
        </p:txBody>
      </p:sp>
      <p:grpSp>
        <p:nvGrpSpPr>
          <p:cNvPr id="11" name="Group 10"/>
          <p:cNvGrpSpPr/>
          <p:nvPr/>
        </p:nvGrpSpPr>
        <p:grpSpPr>
          <a:xfrm>
            <a:off x="3481872" y="4289363"/>
            <a:ext cx="1449269" cy="348916"/>
            <a:chOff x="1972235" y="2391500"/>
            <a:chExt cx="942487" cy="348916"/>
          </a:xfrm>
          <a:solidFill>
            <a:schemeClr val="accent1">
              <a:lumMod val="60000"/>
              <a:lumOff val="40000"/>
            </a:schemeClr>
          </a:solidFill>
        </p:grpSpPr>
        <p:sp>
          <p:nvSpPr>
            <p:cNvPr id="13" name="Rectangle 12"/>
            <p:cNvSpPr/>
            <p:nvPr/>
          </p:nvSpPr>
          <p:spPr>
            <a:xfrm>
              <a:off x="1972235" y="2391500"/>
              <a:ext cx="624737"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charlie</a:t>
              </a:r>
              <a:endParaRPr lang="en-US" dirty="0">
                <a:solidFill>
                  <a:schemeClr val="tx1"/>
                </a:solidFill>
              </a:endParaRPr>
            </a:p>
          </p:txBody>
        </p:sp>
        <p:sp>
          <p:nvSpPr>
            <p:cNvPr id="14" name="Rectangle 13"/>
            <p:cNvSpPr/>
            <p:nvPr/>
          </p:nvSpPr>
          <p:spPr>
            <a:xfrm>
              <a:off x="2596973" y="2391500"/>
              <a:ext cx="317749"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a:t>
              </a:r>
              <a:endParaRPr lang="en-US" dirty="0">
                <a:solidFill>
                  <a:schemeClr val="tx1"/>
                </a:solidFill>
              </a:endParaRPr>
            </a:p>
          </p:txBody>
        </p:sp>
      </p:grpSp>
      <p:grpSp>
        <p:nvGrpSpPr>
          <p:cNvPr id="15" name="Group 14"/>
          <p:cNvGrpSpPr/>
          <p:nvPr/>
        </p:nvGrpSpPr>
        <p:grpSpPr>
          <a:xfrm>
            <a:off x="1306182" y="4289363"/>
            <a:ext cx="1449269" cy="348916"/>
            <a:chOff x="1972235" y="2391500"/>
            <a:chExt cx="942487" cy="348916"/>
          </a:xfrm>
          <a:solidFill>
            <a:schemeClr val="accent1">
              <a:lumMod val="60000"/>
              <a:lumOff val="40000"/>
            </a:schemeClr>
          </a:solidFill>
        </p:grpSpPr>
        <p:sp>
          <p:nvSpPr>
            <p:cNvPr id="16" name="Rectangle 15"/>
            <p:cNvSpPr/>
            <p:nvPr/>
          </p:nvSpPr>
          <p:spPr>
            <a:xfrm>
              <a:off x="1972235" y="2391500"/>
              <a:ext cx="624737"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17" name="Rectangle 16"/>
            <p:cNvSpPr/>
            <p:nvPr/>
          </p:nvSpPr>
          <p:spPr>
            <a:xfrm>
              <a:off x="2596973" y="2391500"/>
              <a:ext cx="317749"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grpSp>
      <p:grpSp>
        <p:nvGrpSpPr>
          <p:cNvPr id="18" name="Group 17"/>
          <p:cNvGrpSpPr/>
          <p:nvPr/>
        </p:nvGrpSpPr>
        <p:grpSpPr>
          <a:xfrm>
            <a:off x="5657562" y="4289363"/>
            <a:ext cx="1449269" cy="348916"/>
            <a:chOff x="1972235" y="2391500"/>
            <a:chExt cx="942487" cy="348916"/>
          </a:xfrm>
          <a:solidFill>
            <a:schemeClr val="accent1">
              <a:lumMod val="60000"/>
              <a:lumOff val="40000"/>
            </a:schemeClr>
          </a:solidFill>
        </p:grpSpPr>
        <p:sp>
          <p:nvSpPr>
            <p:cNvPr id="19" name="Rectangle 18"/>
            <p:cNvSpPr/>
            <p:nvPr/>
          </p:nvSpPr>
          <p:spPr>
            <a:xfrm>
              <a:off x="1972235" y="2391500"/>
              <a:ext cx="624737"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alice</a:t>
              </a:r>
              <a:endParaRPr lang="en-US" dirty="0">
                <a:solidFill>
                  <a:schemeClr val="tx1"/>
                </a:solidFill>
              </a:endParaRPr>
            </a:p>
          </p:txBody>
        </p:sp>
        <p:sp>
          <p:nvSpPr>
            <p:cNvPr id="20" name="Rectangle 19"/>
            <p:cNvSpPr/>
            <p:nvPr/>
          </p:nvSpPr>
          <p:spPr>
            <a:xfrm>
              <a:off x="2596973" y="2391500"/>
              <a:ext cx="317749" cy="348916"/>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grpSp>
      <p:sp>
        <p:nvSpPr>
          <p:cNvPr id="4" name="TextBox 3"/>
          <p:cNvSpPr txBox="1"/>
          <p:nvPr/>
        </p:nvSpPr>
        <p:spPr>
          <a:xfrm>
            <a:off x="1658991" y="3141966"/>
            <a:ext cx="1704313" cy="369332"/>
          </a:xfrm>
          <a:prstGeom prst="rect">
            <a:avLst/>
          </a:prstGeom>
          <a:solidFill>
            <a:schemeClr val="accent4"/>
          </a:solidFill>
        </p:spPr>
        <p:txBody>
          <a:bodyPr wrap="none" rtlCol="0">
            <a:spAutoFit/>
          </a:bodyPr>
          <a:lstStyle/>
          <a:p>
            <a:r>
              <a:rPr lang="en-US" smtClean="0">
                <a:solidFill>
                  <a:schemeClr val="bg1"/>
                </a:solidFill>
                <a:latin typeface="Consolas" charset="0"/>
                <a:ea typeface="Consolas" charset="0"/>
                <a:cs typeface="Consolas" charset="0"/>
              </a:rPr>
              <a:t>“host1:4460</a:t>
            </a:r>
            <a:r>
              <a:rPr lang="en-US" dirty="0" smtClean="0">
                <a:solidFill>
                  <a:schemeClr val="bg1"/>
                </a:solidFill>
                <a:latin typeface="Consolas" charset="0"/>
                <a:ea typeface="Consolas" charset="0"/>
                <a:cs typeface="Consolas" charset="0"/>
              </a:rPr>
              <a:t>”</a:t>
            </a:r>
            <a:endParaRPr lang="en-US" dirty="0">
              <a:solidFill>
                <a:schemeClr val="bg1"/>
              </a:solidFill>
              <a:latin typeface="Consolas" charset="0"/>
              <a:ea typeface="Consolas" charset="0"/>
              <a:cs typeface="Consolas" charset="0"/>
            </a:endParaRPr>
          </a:p>
        </p:txBody>
      </p:sp>
      <p:sp>
        <p:nvSpPr>
          <p:cNvPr id="21" name="TextBox 20"/>
          <p:cNvSpPr txBox="1"/>
          <p:nvPr/>
        </p:nvSpPr>
        <p:spPr>
          <a:xfrm>
            <a:off x="3690398" y="3151822"/>
            <a:ext cx="1704313" cy="369332"/>
          </a:xfrm>
          <a:prstGeom prst="rect">
            <a:avLst/>
          </a:prstGeom>
          <a:solidFill>
            <a:schemeClr val="accent4"/>
          </a:solidFill>
        </p:spPr>
        <p:txBody>
          <a:bodyPr wrap="none" rtlCol="0">
            <a:spAutoFit/>
          </a:bodyPr>
          <a:lstStyle/>
          <a:p>
            <a:r>
              <a:rPr lang="en-US" dirty="0" smtClean="0">
                <a:solidFill>
                  <a:schemeClr val="bg1"/>
                </a:solidFill>
                <a:latin typeface="Consolas" charset="0"/>
                <a:ea typeface="Consolas" charset="0"/>
                <a:cs typeface="Consolas" charset="0"/>
              </a:rPr>
              <a:t>“host5:5307”</a:t>
            </a:r>
            <a:endParaRPr lang="en-US" dirty="0">
              <a:solidFill>
                <a:schemeClr val="bg1"/>
              </a:solidFill>
              <a:latin typeface="Consolas" charset="0"/>
              <a:ea typeface="Consolas" charset="0"/>
              <a:cs typeface="Consolas" charset="0"/>
            </a:endParaRPr>
          </a:p>
        </p:txBody>
      </p:sp>
      <p:sp>
        <p:nvSpPr>
          <p:cNvPr id="22" name="TextBox 21"/>
          <p:cNvSpPr txBox="1"/>
          <p:nvPr/>
        </p:nvSpPr>
        <p:spPr>
          <a:xfrm>
            <a:off x="5870423" y="3151822"/>
            <a:ext cx="1704313" cy="369332"/>
          </a:xfrm>
          <a:prstGeom prst="rect">
            <a:avLst/>
          </a:prstGeom>
          <a:solidFill>
            <a:schemeClr val="accent4"/>
          </a:solidFill>
        </p:spPr>
        <p:txBody>
          <a:bodyPr wrap="none" rtlCol="0">
            <a:spAutoFit/>
          </a:bodyPr>
          <a:lstStyle/>
          <a:p>
            <a:r>
              <a:rPr lang="en-US" dirty="0" smtClean="0">
                <a:solidFill>
                  <a:schemeClr val="bg1"/>
                </a:solidFill>
                <a:latin typeface="Consolas" charset="0"/>
                <a:ea typeface="Consolas" charset="0"/>
                <a:cs typeface="Consolas" charset="0"/>
              </a:rPr>
              <a:t>“host3:4777”</a:t>
            </a:r>
            <a:endParaRPr lang="en-US" dirty="0">
              <a:solidFill>
                <a:schemeClr val="bg1"/>
              </a:solidFill>
              <a:latin typeface="Consolas" charset="0"/>
              <a:ea typeface="Consolas" charset="0"/>
              <a:cs typeface="Consolas" charset="0"/>
            </a:endParaRPr>
          </a:p>
        </p:txBody>
      </p:sp>
    </p:spTree>
    <p:extLst>
      <p:ext uri="{BB962C8B-B14F-4D97-AF65-F5344CB8AC3E}">
        <p14:creationId xmlns:p14="http://schemas.microsoft.com/office/powerpoint/2010/main" val="141986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Queries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00" y="952500"/>
            <a:ext cx="6369050" cy="4933950"/>
          </a:xfrm>
          <a:prstGeom prst="rect">
            <a:avLst/>
          </a:prstGeom>
        </p:spPr>
      </p:pic>
      <p:grpSp>
        <p:nvGrpSpPr>
          <p:cNvPr id="6" name="Group 5"/>
          <p:cNvGrpSpPr/>
          <p:nvPr/>
        </p:nvGrpSpPr>
        <p:grpSpPr>
          <a:xfrm>
            <a:off x="1289423" y="4724398"/>
            <a:ext cx="4793862" cy="566213"/>
            <a:chOff x="1289423" y="4724398"/>
            <a:chExt cx="4793862" cy="566213"/>
          </a:xfrm>
        </p:grpSpPr>
        <p:sp>
          <p:nvSpPr>
            <p:cNvPr id="7" name="Can 6"/>
            <p:cNvSpPr/>
            <p:nvPr/>
          </p:nvSpPr>
          <p:spPr>
            <a:xfrm>
              <a:off x="1289423" y="4724400"/>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3458882" y="4724399"/>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5657562" y="4724398"/>
              <a:ext cx="425723" cy="56621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3015330" y="3607274"/>
            <a:ext cx="887104" cy="2279176"/>
          </a:xfrm>
          <a:prstGeom prst="rect">
            <a:avLst/>
          </a:prstGeom>
          <a:no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66572" y="3607274"/>
            <a:ext cx="887104" cy="2279176"/>
          </a:xfrm>
          <a:prstGeom prst="rect">
            <a:avLst/>
          </a:prstGeom>
          <a:no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965278" y="3278414"/>
            <a:ext cx="4995080" cy="400110"/>
          </a:xfrm>
          <a:prstGeom prst="rect">
            <a:avLst/>
          </a:prstGeom>
          <a:solidFill>
            <a:srgbClr val="92D050"/>
          </a:solidFill>
        </p:spPr>
        <p:txBody>
          <a:bodyPr wrap="square" rtlCol="0">
            <a:spAutoFit/>
          </a:bodyPr>
          <a:lstStyle/>
          <a:p>
            <a:r>
              <a:rPr lang="en-US" sz="2000" dirty="0" smtClean="0">
                <a:solidFill>
                  <a:schemeClr val="bg1"/>
                </a:solidFill>
                <a:latin typeface="Arial"/>
                <a:cs typeface="Arial"/>
              </a:rPr>
              <a:t>You: inter-app communication (RPC layer)</a:t>
            </a:r>
            <a:endParaRPr lang="en-US" sz="2000" dirty="0">
              <a:solidFill>
                <a:schemeClr val="bg1"/>
              </a:solidFill>
              <a:latin typeface="Arial"/>
              <a:cs typeface="Arial"/>
            </a:endParaRPr>
          </a:p>
        </p:txBody>
      </p:sp>
    </p:spTree>
    <p:extLst>
      <p:ext uri="{BB962C8B-B14F-4D97-AF65-F5344CB8AC3E}">
        <p14:creationId xmlns:p14="http://schemas.microsoft.com/office/powerpoint/2010/main" val="18320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in 0.10</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Native, 100%-compatible Kafka integration</a:t>
            </a:r>
          </a:p>
          <a:p>
            <a:pPr marL="342900" indent="-342900">
              <a:buFont typeface="Arial" charset="0"/>
              <a:buChar char="•"/>
            </a:pPr>
            <a:r>
              <a:rPr lang="en-US" dirty="0" smtClean="0"/>
              <a:t>Secure </a:t>
            </a:r>
            <a:r>
              <a:rPr lang="en-US" dirty="0"/>
              <a:t>stream processing using Kafka’s security features</a:t>
            </a:r>
          </a:p>
          <a:p>
            <a:pPr marL="342900" indent="-342900">
              <a:buFont typeface="Arial" charset="0"/>
              <a:buChar char="•"/>
            </a:pPr>
            <a:r>
              <a:rPr lang="en-US" dirty="0" smtClean="0"/>
              <a:t>Elastic and highly </a:t>
            </a:r>
            <a:r>
              <a:rPr lang="en-US" dirty="0"/>
              <a:t>scalable</a:t>
            </a:r>
          </a:p>
          <a:p>
            <a:pPr marL="342900" indent="-342900">
              <a:buFont typeface="Arial" charset="0"/>
              <a:buChar char="•"/>
            </a:pPr>
            <a:r>
              <a:rPr lang="en-US" dirty="0"/>
              <a:t>Fault-tolerant</a:t>
            </a:r>
          </a:p>
          <a:p>
            <a:pPr marL="342900" indent="-342900">
              <a:buFont typeface="Arial" charset="0"/>
              <a:buChar char="•"/>
            </a:pPr>
            <a:r>
              <a:rPr lang="en-US" dirty="0" smtClean="0"/>
              <a:t>Stateful </a:t>
            </a:r>
            <a:r>
              <a:rPr lang="en-US" dirty="0"/>
              <a:t>and stateless </a:t>
            </a:r>
            <a:r>
              <a:rPr lang="en-US" dirty="0" smtClean="0"/>
              <a:t>computations</a:t>
            </a:r>
          </a:p>
          <a:p>
            <a:pPr marL="342900" indent="-342900">
              <a:buFont typeface="Arial" charset="0"/>
              <a:buChar char="•"/>
            </a:pPr>
            <a:r>
              <a:rPr lang="en-US" dirty="0"/>
              <a:t>Interactive </a:t>
            </a:r>
            <a:r>
              <a:rPr lang="en-US" dirty="0" smtClean="0"/>
              <a:t>queries</a:t>
            </a:r>
            <a:endParaRPr lang="en-US" dirty="0"/>
          </a:p>
          <a:p>
            <a:pPr marL="342900" indent="-342900">
              <a:buFont typeface="Arial" charset="0"/>
              <a:buChar char="•"/>
            </a:pPr>
            <a:r>
              <a:rPr lang="en-US" b="1" dirty="0">
                <a:latin typeface="Roboto" charset="0"/>
                <a:ea typeface="Roboto" charset="0"/>
                <a:cs typeface="Roboto" charset="0"/>
              </a:rPr>
              <a:t>Time </a:t>
            </a:r>
            <a:r>
              <a:rPr lang="en-US" b="1" dirty="0" smtClean="0">
                <a:latin typeface="Roboto" charset="0"/>
                <a:ea typeface="Roboto" charset="0"/>
                <a:cs typeface="Roboto" charset="0"/>
              </a:rPr>
              <a:t>model</a:t>
            </a:r>
            <a:endParaRPr lang="en-US" b="1" dirty="0">
              <a:latin typeface="Roboto" charset="0"/>
              <a:ea typeface="Roboto" charset="0"/>
              <a:cs typeface="Roboto" charset="0"/>
            </a:endParaRPr>
          </a:p>
        </p:txBody>
      </p:sp>
    </p:spTree>
    <p:extLst>
      <p:ext uri="{BB962C8B-B14F-4D97-AF65-F5344CB8AC3E}">
        <p14:creationId xmlns:p14="http://schemas.microsoft.com/office/powerpoint/2010/main" val="18934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16" y="951336"/>
            <a:ext cx="9144000" cy="34647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73" y="4520229"/>
            <a:ext cx="9144000" cy="5982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216" y="5225648"/>
            <a:ext cx="9144000" cy="678656"/>
          </a:xfrm>
          <a:prstGeom prst="rect">
            <a:avLst/>
          </a:prstGeom>
        </p:spPr>
      </p:pic>
    </p:spTree>
    <p:extLst>
      <p:ext uri="{BB962C8B-B14F-4D97-AF65-F5344CB8AC3E}">
        <p14:creationId xmlns:p14="http://schemas.microsoft.com/office/powerpoint/2010/main" val="93195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a:t>
            </a:r>
          </a:p>
        </p:txBody>
      </p:sp>
      <p:grpSp>
        <p:nvGrpSpPr>
          <p:cNvPr id="8" name="Group 7"/>
          <p:cNvGrpSpPr/>
          <p:nvPr/>
        </p:nvGrpSpPr>
        <p:grpSpPr>
          <a:xfrm>
            <a:off x="478367" y="1308847"/>
            <a:ext cx="8035370" cy="4464423"/>
            <a:chOff x="872066" y="1667932"/>
            <a:chExt cx="7154607" cy="3975075"/>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339" y="1667932"/>
              <a:ext cx="6138061" cy="39750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066" y="3419716"/>
              <a:ext cx="444193" cy="47150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480" y="3555183"/>
              <a:ext cx="444193" cy="47150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147" y="2556933"/>
              <a:ext cx="444193" cy="471506"/>
            </a:xfrm>
            <a:prstGeom prst="rect">
              <a:avLst/>
            </a:prstGeom>
          </p:spPr>
        </p:pic>
      </p:grpSp>
    </p:spTree>
    <p:extLst>
      <p:ext uri="{BB962C8B-B14F-4D97-AF65-F5344CB8AC3E}">
        <p14:creationId xmlns:p14="http://schemas.microsoft.com/office/powerpoint/2010/main" val="116855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a:t>
            </a:r>
          </a:p>
        </p:txBody>
      </p:sp>
      <p:sp>
        <p:nvSpPr>
          <p:cNvPr id="13" name="Content Placeholder 2"/>
          <p:cNvSpPr>
            <a:spLocks noGrp="1"/>
          </p:cNvSpPr>
          <p:nvPr>
            <p:ph idx="1"/>
          </p:nvPr>
        </p:nvSpPr>
        <p:spPr>
          <a:xfrm>
            <a:off x="228599" y="1028701"/>
            <a:ext cx="8915401" cy="1528232"/>
          </a:xfrm>
        </p:spPr>
        <p:txBody>
          <a:bodyPr>
            <a:normAutofit/>
          </a:bodyPr>
          <a:lstStyle/>
          <a:p>
            <a:pPr marL="342900" indent="-342900">
              <a:buFont typeface="Arial" charset="0"/>
              <a:buChar char="•"/>
            </a:pPr>
            <a:r>
              <a:rPr lang="en-US" dirty="0" smtClean="0"/>
              <a:t>You configure the desired time semantics through </a:t>
            </a:r>
            <a:r>
              <a:rPr lang="en-US" b="1" dirty="0" smtClean="0"/>
              <a:t>timestamp extractors</a:t>
            </a:r>
          </a:p>
          <a:p>
            <a:pPr marL="342900" indent="-342900">
              <a:buFont typeface="Arial" charset="0"/>
              <a:buChar char="•"/>
            </a:pPr>
            <a:r>
              <a:rPr lang="en-US" dirty="0" smtClean="0"/>
              <a:t>Default extractor yields </a:t>
            </a:r>
            <a:r>
              <a:rPr lang="en-US" b="1" dirty="0" smtClean="0"/>
              <a:t>event-time</a:t>
            </a:r>
            <a:r>
              <a:rPr lang="en-US" dirty="0" smtClean="0"/>
              <a:t> semantics</a:t>
            </a:r>
          </a:p>
          <a:p>
            <a:pPr marL="1028700" lvl="1" indent="-342900">
              <a:buFont typeface="Arial" charset="0"/>
              <a:buChar char="•"/>
            </a:pPr>
            <a:r>
              <a:rPr lang="en-US" dirty="0" smtClean="0"/>
              <a:t>Extracts embedded timestamps of Kafka messages (introduced in v0.10)</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267" y="2418422"/>
            <a:ext cx="6426951" cy="1603127"/>
          </a:xfrm>
          <a:prstGeom prst="rect">
            <a:avLst/>
          </a:prstGeom>
          <a:ln w="12700">
            <a:solidFill>
              <a:schemeClr val="bg2">
                <a:lumMod val="75000"/>
              </a:schemeClr>
            </a:solidFill>
          </a:ln>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734" y="4224902"/>
            <a:ext cx="6450016" cy="1559110"/>
          </a:xfrm>
          <a:prstGeom prst="rect">
            <a:avLst/>
          </a:prstGeom>
          <a:ln w="12700">
            <a:solidFill>
              <a:schemeClr val="bg2">
                <a:lumMod val="75000"/>
              </a:schemeClr>
            </a:solidFill>
          </a:ln>
        </p:spPr>
      </p:pic>
      <p:sp>
        <p:nvSpPr>
          <p:cNvPr id="16" name="Rectangle 15"/>
          <p:cNvSpPr/>
          <p:nvPr/>
        </p:nvSpPr>
        <p:spPr>
          <a:xfrm>
            <a:off x="2496419" y="3295792"/>
            <a:ext cx="3036658" cy="261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496419" y="5097979"/>
            <a:ext cx="3036658" cy="2613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72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in 0.10</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Native, 100%-compatible Kafka integration</a:t>
            </a:r>
          </a:p>
          <a:p>
            <a:pPr marL="342900" indent="-342900">
              <a:buFont typeface="Arial" charset="0"/>
              <a:buChar char="•"/>
            </a:pPr>
            <a:r>
              <a:rPr lang="en-US" dirty="0" smtClean="0"/>
              <a:t>Secure </a:t>
            </a:r>
            <a:r>
              <a:rPr lang="en-US" dirty="0"/>
              <a:t>stream processing using Kafka’s security features</a:t>
            </a:r>
          </a:p>
          <a:p>
            <a:pPr marL="342900" indent="-342900">
              <a:buFont typeface="Arial" charset="0"/>
              <a:buChar char="•"/>
            </a:pPr>
            <a:r>
              <a:rPr lang="en-US" dirty="0" smtClean="0"/>
              <a:t>Elastic and highly </a:t>
            </a:r>
            <a:r>
              <a:rPr lang="en-US" dirty="0"/>
              <a:t>scalable</a:t>
            </a:r>
          </a:p>
          <a:p>
            <a:pPr marL="342900" indent="-342900">
              <a:buFont typeface="Arial" charset="0"/>
              <a:buChar char="•"/>
            </a:pPr>
            <a:r>
              <a:rPr lang="en-US" dirty="0"/>
              <a:t>Fault-tolerant</a:t>
            </a:r>
          </a:p>
          <a:p>
            <a:pPr marL="342900" indent="-342900">
              <a:buFont typeface="Arial" charset="0"/>
              <a:buChar char="•"/>
            </a:pPr>
            <a:r>
              <a:rPr lang="en-US" dirty="0" smtClean="0"/>
              <a:t>Stateful </a:t>
            </a:r>
            <a:r>
              <a:rPr lang="en-US" dirty="0"/>
              <a:t>and stateless computations</a:t>
            </a:r>
          </a:p>
          <a:p>
            <a:pPr marL="342900" indent="-342900">
              <a:buFont typeface="Arial" charset="0"/>
              <a:buChar char="•"/>
            </a:pPr>
            <a:r>
              <a:rPr lang="en-US" dirty="0"/>
              <a:t>Interactive queries</a:t>
            </a:r>
          </a:p>
          <a:p>
            <a:pPr marL="342900" indent="-342900">
              <a:buFont typeface="Arial" charset="0"/>
              <a:buChar char="•"/>
            </a:pPr>
            <a:r>
              <a:rPr lang="en-US" dirty="0" smtClean="0"/>
              <a:t>Time </a:t>
            </a:r>
            <a:r>
              <a:rPr lang="en-US" dirty="0"/>
              <a:t>model</a:t>
            </a:r>
          </a:p>
          <a:p>
            <a:pPr marL="342900" indent="-342900">
              <a:buFont typeface="Arial" charset="0"/>
              <a:buChar char="•"/>
            </a:pPr>
            <a:r>
              <a:rPr lang="en-US" b="1" dirty="0" smtClean="0">
                <a:latin typeface="Roboto" charset="0"/>
                <a:ea typeface="Roboto" charset="0"/>
                <a:cs typeface="Roboto" charset="0"/>
              </a:rPr>
              <a:t>Windowing</a:t>
            </a:r>
            <a:endParaRPr lang="en-US" b="1" dirty="0">
              <a:latin typeface="Roboto" charset="0"/>
              <a:ea typeface="Roboto" charset="0"/>
              <a:cs typeface="Roboto" charset="0"/>
            </a:endParaRPr>
          </a:p>
        </p:txBody>
      </p:sp>
    </p:spTree>
    <p:extLst>
      <p:ext uri="{BB962C8B-B14F-4D97-AF65-F5344CB8AC3E}">
        <p14:creationId xmlns:p14="http://schemas.microsoft.com/office/powerpoint/2010/main" val="12674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15"/>
          <p:cNvPicPr preferRelativeResize="0"/>
          <p:nvPr/>
        </p:nvPicPr>
        <p:blipFill rotWithShape="1">
          <a:blip r:embed="rId3" cstate="screen">
            <a:alphaModFix amt="9000"/>
            <a:duotone>
              <a:schemeClr val="bg2">
                <a:shade val="45000"/>
                <a:satMod val="135000"/>
              </a:schemeClr>
              <a:prstClr val="white"/>
            </a:duotone>
            <a:extLst>
              <a:ext uri="{28A0092B-C50C-407E-A947-70E740481C1C}">
                <a14:useLocalDpi xmlns:a14="http://schemas.microsoft.com/office/drawing/2010/main"/>
              </a:ext>
            </a:extLst>
          </a:blip>
          <a:srcRect l="31614" t="18273" r="28884" b="19586"/>
          <a:stretch/>
        </p:blipFill>
        <p:spPr>
          <a:xfrm>
            <a:off x="90349" y="888999"/>
            <a:ext cx="3213101" cy="5054601"/>
          </a:xfrm>
          <a:prstGeom prst="rect">
            <a:avLst/>
          </a:prstGeom>
          <a:noFill/>
          <a:ln>
            <a:noFill/>
          </a:ln>
        </p:spPr>
      </p:pic>
      <p:sp>
        <p:nvSpPr>
          <p:cNvPr id="5" name="Shape 398"/>
          <p:cNvSpPr txBox="1">
            <a:spLocks/>
          </p:cNvSpPr>
          <p:nvPr/>
        </p:nvSpPr>
        <p:spPr>
          <a:xfrm>
            <a:off x="318951" y="2501851"/>
            <a:ext cx="6586945" cy="1754099"/>
          </a:xfrm>
          <a:prstGeom prst="rect">
            <a:avLst/>
          </a:prstGeom>
          <a:noFill/>
          <a:ln>
            <a:noFill/>
          </a:ln>
        </p:spPr>
        <p:txBody>
          <a:bodyPr vert="horz" lIns="91425" tIns="91425" rIns="91425" bIns="91425" rtlCol="0" anchor="ctr" anchorCtr="0">
            <a:noAutofit/>
          </a:bodyPr>
          <a:lstStyle>
            <a:lvl1pPr algn="l" defTabSz="914400" rtl="0" eaLnBrk="1" latinLnBrk="0" hangingPunct="1">
              <a:lnSpc>
                <a:spcPct val="90000"/>
              </a:lnSpc>
              <a:spcBef>
                <a:spcPct val="0"/>
              </a:spcBef>
              <a:buNone/>
              <a:defRPr sz="2800" kern="1200" baseline="0">
                <a:solidFill>
                  <a:schemeClr val="bg1"/>
                </a:solidFill>
                <a:latin typeface="+mj-lt"/>
                <a:ea typeface="+mj-ea"/>
                <a:cs typeface="+mj-cs"/>
              </a:defRPr>
            </a:lvl1pPr>
          </a:lstStyle>
          <a:p>
            <a:pPr>
              <a:buSzPct val="25000"/>
            </a:pPr>
            <a:r>
              <a:rPr lang="en-US" sz="4000" dirty="0" smtClean="0">
                <a:solidFill>
                  <a:schemeClr val="tx1"/>
                </a:solidFill>
              </a:rPr>
              <a:t>Do </a:t>
            </a:r>
            <a:r>
              <a:rPr lang="en-US" sz="4000" b="1" dirty="0">
                <a:solidFill>
                  <a:schemeClr val="accent1"/>
                </a:solidFill>
                <a:latin typeface="Roboto" pitchFamily="2" charset="0"/>
                <a:ea typeface="Roboto" pitchFamily="2" charset="0"/>
              </a:rPr>
              <a:t>more</a:t>
            </a:r>
            <a:r>
              <a:rPr lang="en-US" sz="4000" dirty="0" smtClean="0">
                <a:solidFill>
                  <a:schemeClr val="tx1"/>
                </a:solidFill>
              </a:rPr>
              <a:t> with less</a:t>
            </a:r>
            <a:endParaRPr lang="en-US" sz="4000" dirty="0">
              <a:solidFill>
                <a:schemeClr val="tx1"/>
              </a:solidFill>
            </a:endParaRPr>
          </a:p>
        </p:txBody>
      </p:sp>
    </p:spTree>
    <p:extLst>
      <p:ext uri="{BB962C8B-B14F-4D97-AF65-F5344CB8AC3E}">
        <p14:creationId xmlns:p14="http://schemas.microsoft.com/office/powerpoint/2010/main" val="64702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84673" y="4290997"/>
            <a:ext cx="1566982" cy="102011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Windowing</a:t>
            </a:r>
            <a:endParaRPr lang="en-US" dirty="0"/>
          </a:p>
        </p:txBody>
      </p:sp>
      <p:sp>
        <p:nvSpPr>
          <p:cNvPr id="3" name="Content Placeholder 2"/>
          <p:cNvSpPr>
            <a:spLocks noGrp="1"/>
          </p:cNvSpPr>
          <p:nvPr>
            <p:ph idx="1"/>
          </p:nvPr>
        </p:nvSpPr>
        <p:spPr>
          <a:xfrm>
            <a:off x="304799" y="1042083"/>
            <a:ext cx="9619129" cy="4914900"/>
          </a:xfrm>
        </p:spPr>
        <p:txBody>
          <a:bodyPr/>
          <a:lstStyle/>
          <a:p>
            <a:pPr marL="342900" indent="-342900">
              <a:buFont typeface="Arial" charset="0"/>
              <a:buChar char="•"/>
            </a:pPr>
            <a:r>
              <a:rPr lang="en-US" b="1" dirty="0" smtClean="0">
                <a:latin typeface="Roboto" charset="0"/>
                <a:ea typeface="Roboto" charset="0"/>
                <a:cs typeface="Roboto" charset="0"/>
              </a:rPr>
              <a:t>Group events in a stream using time-based windows</a:t>
            </a:r>
          </a:p>
          <a:p>
            <a:pPr marL="342900" indent="-342900">
              <a:buFont typeface="Arial" charset="0"/>
              <a:buChar char="•"/>
            </a:pPr>
            <a:r>
              <a:rPr lang="en-US" dirty="0" smtClean="0"/>
              <a:t>Use case examples:</a:t>
            </a:r>
          </a:p>
          <a:p>
            <a:pPr marL="1028700" lvl="1" indent="-342900">
              <a:buFont typeface="Arial" charset="0"/>
              <a:buChar char="•"/>
            </a:pPr>
            <a:r>
              <a:rPr lang="en-US" dirty="0" smtClean="0"/>
              <a:t>Time-based analysis of ad impressions (”number of ads clicked in the past hour”)</a:t>
            </a:r>
          </a:p>
          <a:p>
            <a:pPr marL="1028700" lvl="1" indent="-342900">
              <a:buFont typeface="Arial" charset="0"/>
              <a:buChar char="•"/>
            </a:pPr>
            <a:r>
              <a:rPr lang="en-US" dirty="0" smtClean="0"/>
              <a:t>Monitoring statistics of telemetry data (“1min/5min/15min averages”)</a:t>
            </a:r>
          </a:p>
          <a:p>
            <a:pPr marL="1028700" lvl="1" indent="-342900">
              <a:buFont typeface="Arial" charset="0"/>
              <a:buChar char="•"/>
            </a:pPr>
            <a:endParaRPr lang="en-US" dirty="0" smtClean="0"/>
          </a:p>
          <a:p>
            <a:pPr marL="342900" indent="-342900">
              <a:buFont typeface="Arial" charset="0"/>
              <a:buChar char="•"/>
            </a:pPr>
            <a:endParaRPr lang="en-US" dirty="0"/>
          </a:p>
        </p:txBody>
      </p:sp>
      <p:sp>
        <p:nvSpPr>
          <p:cNvPr id="9" name="Left Brace 8"/>
          <p:cNvSpPr/>
          <p:nvPr/>
        </p:nvSpPr>
        <p:spPr>
          <a:xfrm>
            <a:off x="2346886" y="2837950"/>
            <a:ext cx="326853" cy="79878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p:cNvSpPr txBox="1"/>
          <p:nvPr/>
        </p:nvSpPr>
        <p:spPr>
          <a:xfrm>
            <a:off x="601313" y="2888981"/>
            <a:ext cx="1648208" cy="646331"/>
          </a:xfrm>
          <a:prstGeom prst="rect">
            <a:avLst/>
          </a:prstGeom>
          <a:noFill/>
        </p:spPr>
        <p:txBody>
          <a:bodyPr wrap="none" rtlCol="0">
            <a:spAutoFit/>
          </a:bodyPr>
          <a:lstStyle/>
          <a:p>
            <a:pPr algn="ctr"/>
            <a:r>
              <a:rPr lang="en-US" sz="1200" dirty="0"/>
              <a:t>Input data, where</a:t>
            </a:r>
          </a:p>
          <a:p>
            <a:pPr algn="ctr"/>
            <a:r>
              <a:rPr lang="en-US" sz="1200" dirty="0"/>
              <a:t>colors represent</a:t>
            </a:r>
            <a:br>
              <a:rPr lang="en-US" sz="1200" dirty="0"/>
            </a:br>
            <a:r>
              <a:rPr lang="en-US" sz="1200" dirty="0"/>
              <a:t>different users events</a:t>
            </a:r>
          </a:p>
        </p:txBody>
      </p:sp>
      <p:sp>
        <p:nvSpPr>
          <p:cNvPr id="12" name="Rectangle 11"/>
          <p:cNvSpPr/>
          <p:nvPr/>
        </p:nvSpPr>
        <p:spPr>
          <a:xfrm>
            <a:off x="3150475" y="3030549"/>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81703" y="3242711"/>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91758" y="2931022"/>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942595" y="3125143"/>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61010" y="2983574"/>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173952" y="3346291"/>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702293" y="2931022"/>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90652" y="3251697"/>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85154" y="2983574"/>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18993" y="2983574"/>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382901" y="3272718"/>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640797" y="3029456"/>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978442" y="2940438"/>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998757" y="3292465"/>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316087" y="2952839"/>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614613" y="3272718"/>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093411" y="2963349"/>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27111" y="3289899"/>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632215" y="2994084"/>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442417" y="2963349"/>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Rectangle 31"/>
          <p:cNvSpPr/>
          <p:nvPr/>
        </p:nvSpPr>
        <p:spPr>
          <a:xfrm>
            <a:off x="3594817" y="3115749"/>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Rectangle 32"/>
          <p:cNvSpPr/>
          <p:nvPr/>
        </p:nvSpPr>
        <p:spPr>
          <a:xfrm>
            <a:off x="3825063" y="3325270"/>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Rectangle 33"/>
          <p:cNvSpPr/>
          <p:nvPr/>
        </p:nvSpPr>
        <p:spPr>
          <a:xfrm>
            <a:off x="4336863" y="3122098"/>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Rectangle 34"/>
          <p:cNvSpPr/>
          <p:nvPr/>
        </p:nvSpPr>
        <p:spPr>
          <a:xfrm>
            <a:off x="4391237" y="3342451"/>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Rectangle 35"/>
          <p:cNvSpPr/>
          <p:nvPr/>
        </p:nvSpPr>
        <p:spPr>
          <a:xfrm>
            <a:off x="4948228" y="3325270"/>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Rectangle 36"/>
          <p:cNvSpPr/>
          <p:nvPr/>
        </p:nvSpPr>
        <p:spPr>
          <a:xfrm>
            <a:off x="5379449" y="2963349"/>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Rectangle 37"/>
          <p:cNvSpPr/>
          <p:nvPr/>
        </p:nvSpPr>
        <p:spPr>
          <a:xfrm>
            <a:off x="5611027" y="3342451"/>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Rectangle 38"/>
          <p:cNvSpPr/>
          <p:nvPr/>
        </p:nvSpPr>
        <p:spPr>
          <a:xfrm>
            <a:off x="5808174" y="3237347"/>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Rectangle 39"/>
          <p:cNvSpPr/>
          <p:nvPr/>
        </p:nvSpPr>
        <p:spPr>
          <a:xfrm>
            <a:off x="6262123" y="3164566"/>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Rectangle 40"/>
          <p:cNvSpPr/>
          <p:nvPr/>
        </p:nvSpPr>
        <p:spPr>
          <a:xfrm>
            <a:off x="6712091" y="2994739"/>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Rectangle 41"/>
          <p:cNvSpPr/>
          <p:nvPr/>
        </p:nvSpPr>
        <p:spPr>
          <a:xfrm>
            <a:off x="6797053" y="3227202"/>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Rectangle 42"/>
          <p:cNvSpPr/>
          <p:nvPr/>
        </p:nvSpPr>
        <p:spPr>
          <a:xfrm>
            <a:off x="7122672" y="3269670"/>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p:cNvSpPr/>
          <p:nvPr/>
        </p:nvSpPr>
        <p:spPr>
          <a:xfrm>
            <a:off x="7362813" y="3046636"/>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Rectangle 44"/>
          <p:cNvSpPr/>
          <p:nvPr/>
        </p:nvSpPr>
        <p:spPr>
          <a:xfrm>
            <a:off x="8085524" y="3112013"/>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Rectangle 45"/>
          <p:cNvSpPr/>
          <p:nvPr/>
        </p:nvSpPr>
        <p:spPr>
          <a:xfrm>
            <a:off x="3022570" y="3342451"/>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Rectangle 46"/>
          <p:cNvSpPr/>
          <p:nvPr/>
        </p:nvSpPr>
        <p:spPr>
          <a:xfrm>
            <a:off x="3886150" y="2952839"/>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Rectangle 47"/>
          <p:cNvSpPr/>
          <p:nvPr/>
        </p:nvSpPr>
        <p:spPr>
          <a:xfrm>
            <a:off x="4111417" y="3147596"/>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Rectangle 48"/>
          <p:cNvSpPr/>
          <p:nvPr/>
        </p:nvSpPr>
        <p:spPr>
          <a:xfrm>
            <a:off x="4738260" y="3132239"/>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Rectangle 49"/>
          <p:cNvSpPr/>
          <p:nvPr/>
        </p:nvSpPr>
        <p:spPr>
          <a:xfrm>
            <a:off x="5189036" y="3184791"/>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Rectangle 50"/>
          <p:cNvSpPr/>
          <p:nvPr/>
        </p:nvSpPr>
        <p:spPr>
          <a:xfrm>
            <a:off x="5764928" y="2878470"/>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2" name="Rectangle 51"/>
          <p:cNvSpPr/>
          <p:nvPr/>
        </p:nvSpPr>
        <p:spPr>
          <a:xfrm>
            <a:off x="6314675" y="3356801"/>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3" name="Rectangle 52"/>
          <p:cNvSpPr/>
          <p:nvPr/>
        </p:nvSpPr>
        <p:spPr>
          <a:xfrm>
            <a:off x="6524838" y="2888980"/>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4" name="Rectangle 53"/>
          <p:cNvSpPr/>
          <p:nvPr/>
        </p:nvSpPr>
        <p:spPr>
          <a:xfrm>
            <a:off x="6472286" y="3099188"/>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5" name="Rectangle 54"/>
          <p:cNvSpPr/>
          <p:nvPr/>
        </p:nvSpPr>
        <p:spPr>
          <a:xfrm>
            <a:off x="6944632" y="3079686"/>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6" name="Rectangle 55"/>
          <p:cNvSpPr/>
          <p:nvPr/>
        </p:nvSpPr>
        <p:spPr>
          <a:xfrm>
            <a:off x="7743932" y="3269670"/>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7" name="Rectangle 56"/>
          <p:cNvSpPr/>
          <p:nvPr/>
        </p:nvSpPr>
        <p:spPr>
          <a:xfrm>
            <a:off x="7876298" y="2952839"/>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Rectangle 57"/>
          <p:cNvSpPr/>
          <p:nvPr/>
        </p:nvSpPr>
        <p:spPr>
          <a:xfrm>
            <a:off x="7452102" y="2900287"/>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9" name="Rectangle 58"/>
          <p:cNvSpPr/>
          <p:nvPr/>
        </p:nvSpPr>
        <p:spPr>
          <a:xfrm>
            <a:off x="3269240" y="4359314"/>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484783" y="4362870"/>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705914" y="4359797"/>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143931" y="4362870"/>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59028" y="4367683"/>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Left Brace 128"/>
          <p:cNvSpPr/>
          <p:nvPr/>
        </p:nvSpPr>
        <p:spPr>
          <a:xfrm>
            <a:off x="2346885" y="4280046"/>
            <a:ext cx="326853" cy="10782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0" name="TextBox 129"/>
          <p:cNvSpPr txBox="1"/>
          <p:nvPr/>
        </p:nvSpPr>
        <p:spPr>
          <a:xfrm>
            <a:off x="610411" y="4459666"/>
            <a:ext cx="1503938" cy="646331"/>
          </a:xfrm>
          <a:prstGeom prst="rect">
            <a:avLst/>
          </a:prstGeom>
          <a:noFill/>
        </p:spPr>
        <p:txBody>
          <a:bodyPr wrap="none" rtlCol="0">
            <a:spAutoFit/>
          </a:bodyPr>
          <a:lstStyle/>
          <a:p>
            <a:pPr algn="ctr"/>
            <a:r>
              <a:rPr lang="en-US" sz="1200" dirty="0"/>
              <a:t>Rectangles denote</a:t>
            </a:r>
            <a:br>
              <a:rPr lang="en-US" sz="1200" dirty="0"/>
            </a:br>
            <a:r>
              <a:rPr lang="en-US" sz="1200" dirty="0"/>
              <a:t>different </a:t>
            </a:r>
            <a:r>
              <a:rPr lang="en-US" sz="1200" dirty="0" smtClean="0"/>
              <a:t>event-time</a:t>
            </a:r>
            <a:r>
              <a:rPr lang="en-US" sz="1200" smtClean="0"/>
              <a:t/>
            </a:r>
            <a:br>
              <a:rPr lang="en-US" sz="1200" smtClean="0"/>
            </a:br>
            <a:r>
              <a:rPr lang="en-US" sz="1200" smtClean="0"/>
              <a:t>windows</a:t>
            </a:r>
            <a:endParaRPr lang="en-US" sz="1200" dirty="0"/>
          </a:p>
        </p:txBody>
      </p:sp>
      <p:cxnSp>
        <p:nvCxnSpPr>
          <p:cNvPr id="1024" name="Straight Arrow Connector 1023"/>
          <p:cNvCxnSpPr/>
          <p:nvPr/>
        </p:nvCxnSpPr>
        <p:spPr>
          <a:xfrm>
            <a:off x="2894384" y="3700138"/>
            <a:ext cx="54749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25" name="TextBox 1024"/>
          <p:cNvSpPr txBox="1"/>
          <p:nvPr/>
        </p:nvSpPr>
        <p:spPr>
          <a:xfrm>
            <a:off x="7118676" y="3446360"/>
            <a:ext cx="1207382" cy="276999"/>
          </a:xfrm>
          <a:prstGeom prst="rect">
            <a:avLst/>
          </a:prstGeom>
          <a:noFill/>
        </p:spPr>
        <p:txBody>
          <a:bodyPr wrap="none" rtlCol="0">
            <a:spAutoFit/>
          </a:bodyPr>
          <a:lstStyle/>
          <a:p>
            <a:r>
              <a:rPr lang="en-US" sz="1200" i="1" dirty="0"/>
              <a:t>processing-time</a:t>
            </a:r>
          </a:p>
        </p:txBody>
      </p:sp>
      <p:cxnSp>
        <p:nvCxnSpPr>
          <p:cNvPr id="134" name="Straight Arrow Connector 133"/>
          <p:cNvCxnSpPr/>
          <p:nvPr/>
        </p:nvCxnSpPr>
        <p:spPr>
          <a:xfrm>
            <a:off x="2894384" y="5560688"/>
            <a:ext cx="54749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5" name="TextBox 134"/>
          <p:cNvSpPr txBox="1"/>
          <p:nvPr/>
        </p:nvSpPr>
        <p:spPr>
          <a:xfrm>
            <a:off x="7521468" y="5311111"/>
            <a:ext cx="861133" cy="276999"/>
          </a:xfrm>
          <a:prstGeom prst="rect">
            <a:avLst/>
          </a:prstGeom>
          <a:noFill/>
        </p:spPr>
        <p:txBody>
          <a:bodyPr wrap="none" rtlCol="0">
            <a:spAutoFit/>
          </a:bodyPr>
          <a:lstStyle/>
          <a:p>
            <a:r>
              <a:rPr lang="en-US" sz="1200" i="1"/>
              <a:t>event-time</a:t>
            </a:r>
            <a:endParaRPr lang="en-US" sz="1200" i="1" dirty="0"/>
          </a:p>
        </p:txBody>
      </p:sp>
      <p:sp>
        <p:nvSpPr>
          <p:cNvPr id="1026" name="Down Arrow 1025"/>
          <p:cNvSpPr/>
          <p:nvPr/>
        </p:nvSpPr>
        <p:spPr>
          <a:xfrm>
            <a:off x="3301304" y="3569567"/>
            <a:ext cx="217423" cy="4581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Down Arrow 136"/>
          <p:cNvSpPr/>
          <p:nvPr/>
        </p:nvSpPr>
        <p:spPr>
          <a:xfrm>
            <a:off x="4985155" y="3578536"/>
            <a:ext cx="217423" cy="4581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Down Arrow 137"/>
          <p:cNvSpPr/>
          <p:nvPr/>
        </p:nvSpPr>
        <p:spPr>
          <a:xfrm>
            <a:off x="6768739" y="3571204"/>
            <a:ext cx="217423" cy="4581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TextBox 138"/>
          <p:cNvSpPr txBox="1"/>
          <p:nvPr/>
        </p:nvSpPr>
        <p:spPr>
          <a:xfrm>
            <a:off x="3729171" y="3745885"/>
            <a:ext cx="914033" cy="276999"/>
          </a:xfrm>
          <a:prstGeom prst="rect">
            <a:avLst/>
          </a:prstGeom>
          <a:noFill/>
        </p:spPr>
        <p:txBody>
          <a:bodyPr wrap="none" rtlCol="0">
            <a:spAutoFit/>
          </a:bodyPr>
          <a:lstStyle/>
          <a:p>
            <a:r>
              <a:rPr lang="en-US" sz="1200" b="1" dirty="0" smtClean="0"/>
              <a:t>windowing</a:t>
            </a:r>
            <a:endParaRPr lang="en-US" sz="1200" b="1" dirty="0"/>
          </a:p>
        </p:txBody>
      </p:sp>
      <p:sp>
        <p:nvSpPr>
          <p:cNvPr id="1027" name="TextBox 1026"/>
          <p:cNvSpPr txBox="1"/>
          <p:nvPr/>
        </p:nvSpPr>
        <p:spPr>
          <a:xfrm>
            <a:off x="2601657" y="4255739"/>
            <a:ext cx="497252" cy="276999"/>
          </a:xfrm>
          <a:prstGeom prst="rect">
            <a:avLst/>
          </a:prstGeom>
          <a:noFill/>
        </p:spPr>
        <p:txBody>
          <a:bodyPr wrap="none" rtlCol="0">
            <a:spAutoFit/>
          </a:bodyPr>
          <a:lstStyle/>
          <a:p>
            <a:r>
              <a:rPr lang="en-US" sz="1200" dirty="0" err="1"/>
              <a:t>alice</a:t>
            </a:r>
            <a:endParaRPr lang="en-US" sz="1200" dirty="0"/>
          </a:p>
        </p:txBody>
      </p:sp>
      <p:sp>
        <p:nvSpPr>
          <p:cNvPr id="142" name="TextBox 141"/>
          <p:cNvSpPr txBox="1"/>
          <p:nvPr/>
        </p:nvSpPr>
        <p:spPr>
          <a:xfrm>
            <a:off x="2592172" y="4657122"/>
            <a:ext cx="439544" cy="276999"/>
          </a:xfrm>
          <a:prstGeom prst="rect">
            <a:avLst/>
          </a:prstGeom>
          <a:noFill/>
        </p:spPr>
        <p:txBody>
          <a:bodyPr wrap="none" rtlCol="0">
            <a:spAutoFit/>
          </a:bodyPr>
          <a:lstStyle/>
          <a:p>
            <a:r>
              <a:rPr lang="en-US" sz="1200" dirty="0"/>
              <a:t>bob</a:t>
            </a:r>
          </a:p>
        </p:txBody>
      </p:sp>
      <p:sp>
        <p:nvSpPr>
          <p:cNvPr id="143" name="TextBox 142"/>
          <p:cNvSpPr txBox="1"/>
          <p:nvPr/>
        </p:nvSpPr>
        <p:spPr>
          <a:xfrm>
            <a:off x="2594129" y="5055775"/>
            <a:ext cx="506870" cy="276999"/>
          </a:xfrm>
          <a:prstGeom prst="rect">
            <a:avLst/>
          </a:prstGeom>
          <a:noFill/>
        </p:spPr>
        <p:txBody>
          <a:bodyPr wrap="none" rtlCol="0">
            <a:spAutoFit/>
          </a:bodyPr>
          <a:lstStyle/>
          <a:p>
            <a:r>
              <a:rPr lang="en-US" sz="1200" dirty="0" err="1"/>
              <a:t>dave</a:t>
            </a:r>
            <a:endParaRPr lang="en-US" sz="1200" dirty="0"/>
          </a:p>
        </p:txBody>
      </p:sp>
      <p:sp>
        <p:nvSpPr>
          <p:cNvPr id="132" name="Rectangle 131"/>
          <p:cNvSpPr/>
          <p:nvPr/>
        </p:nvSpPr>
        <p:spPr>
          <a:xfrm>
            <a:off x="4577706" y="4367683"/>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3269240" y="4739903"/>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1" name="Rectangle 140"/>
          <p:cNvSpPr/>
          <p:nvPr/>
        </p:nvSpPr>
        <p:spPr>
          <a:xfrm>
            <a:off x="3705914" y="4740386"/>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4" name="Rectangle 143"/>
          <p:cNvSpPr/>
          <p:nvPr/>
        </p:nvSpPr>
        <p:spPr>
          <a:xfrm>
            <a:off x="3924729" y="4743459"/>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5" name="Rectangle 144"/>
          <p:cNvSpPr/>
          <p:nvPr/>
        </p:nvSpPr>
        <p:spPr>
          <a:xfrm>
            <a:off x="4143931" y="4743459"/>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6" name="Rectangle 145"/>
          <p:cNvSpPr/>
          <p:nvPr/>
        </p:nvSpPr>
        <p:spPr>
          <a:xfrm>
            <a:off x="4359028" y="4748272"/>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7" name="Rectangle 146"/>
          <p:cNvSpPr/>
          <p:nvPr/>
        </p:nvSpPr>
        <p:spPr>
          <a:xfrm>
            <a:off x="4577706" y="4748272"/>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8" name="Rectangle 147"/>
          <p:cNvSpPr/>
          <p:nvPr/>
        </p:nvSpPr>
        <p:spPr>
          <a:xfrm>
            <a:off x="3269240" y="5120492"/>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9" name="Rectangle 148"/>
          <p:cNvSpPr/>
          <p:nvPr/>
        </p:nvSpPr>
        <p:spPr>
          <a:xfrm>
            <a:off x="3484783" y="5124048"/>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0" name="Rectangle 149"/>
          <p:cNvSpPr/>
          <p:nvPr/>
        </p:nvSpPr>
        <p:spPr>
          <a:xfrm>
            <a:off x="3705914" y="5120975"/>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1" name="Rectangle 150"/>
          <p:cNvSpPr/>
          <p:nvPr/>
        </p:nvSpPr>
        <p:spPr>
          <a:xfrm>
            <a:off x="3924729" y="5124048"/>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2" name="Rectangle 151"/>
          <p:cNvSpPr/>
          <p:nvPr/>
        </p:nvSpPr>
        <p:spPr>
          <a:xfrm>
            <a:off x="4143931" y="5124048"/>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4" name="Rectangle 153"/>
          <p:cNvSpPr/>
          <p:nvPr/>
        </p:nvSpPr>
        <p:spPr>
          <a:xfrm>
            <a:off x="4577706" y="5128861"/>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5" name="Rectangle 154"/>
          <p:cNvSpPr/>
          <p:nvPr/>
        </p:nvSpPr>
        <p:spPr>
          <a:xfrm>
            <a:off x="4807397" y="4288621"/>
            <a:ext cx="1566982" cy="102011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5107507" y="4360494"/>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5328638" y="4357421"/>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5547453" y="4360494"/>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5766655" y="4360494"/>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5981752" y="4365307"/>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6200430" y="4365307"/>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4891964" y="4737527"/>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5" name="Rectangle 164"/>
          <p:cNvSpPr/>
          <p:nvPr/>
        </p:nvSpPr>
        <p:spPr>
          <a:xfrm>
            <a:off x="5328638" y="4738010"/>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7" name="Rectangle 166"/>
          <p:cNvSpPr/>
          <p:nvPr/>
        </p:nvSpPr>
        <p:spPr>
          <a:xfrm>
            <a:off x="5766655" y="4741083"/>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8" name="Rectangle 167"/>
          <p:cNvSpPr/>
          <p:nvPr/>
        </p:nvSpPr>
        <p:spPr>
          <a:xfrm>
            <a:off x="5981752" y="4745896"/>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9" name="Rectangle 168"/>
          <p:cNvSpPr/>
          <p:nvPr/>
        </p:nvSpPr>
        <p:spPr>
          <a:xfrm>
            <a:off x="6200430" y="4745896"/>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0" name="Rectangle 169"/>
          <p:cNvSpPr/>
          <p:nvPr/>
        </p:nvSpPr>
        <p:spPr>
          <a:xfrm>
            <a:off x="4891964" y="5118116"/>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3" name="Rectangle 172"/>
          <p:cNvSpPr/>
          <p:nvPr/>
        </p:nvSpPr>
        <p:spPr>
          <a:xfrm>
            <a:off x="5547453" y="5121672"/>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4" name="Rectangle 173"/>
          <p:cNvSpPr/>
          <p:nvPr/>
        </p:nvSpPr>
        <p:spPr>
          <a:xfrm>
            <a:off x="5766655" y="5121672"/>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6" name="Rectangle 175"/>
          <p:cNvSpPr/>
          <p:nvPr/>
        </p:nvSpPr>
        <p:spPr>
          <a:xfrm>
            <a:off x="6200430" y="5126485"/>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7" name="Rectangle 176"/>
          <p:cNvSpPr/>
          <p:nvPr/>
        </p:nvSpPr>
        <p:spPr>
          <a:xfrm>
            <a:off x="6430121" y="4286245"/>
            <a:ext cx="1566982" cy="102011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6514688" y="4354562"/>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6730231" y="4358118"/>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951362" y="4355045"/>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170177" y="4358118"/>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7389379" y="4358118"/>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7604476" y="4362931"/>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7823154" y="4362931"/>
            <a:ext cx="105104" cy="105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6514688" y="4735151"/>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6" name="Rectangle 185"/>
          <p:cNvSpPr/>
          <p:nvPr/>
        </p:nvSpPr>
        <p:spPr>
          <a:xfrm>
            <a:off x="6730231" y="4738707"/>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8" name="Rectangle 187"/>
          <p:cNvSpPr/>
          <p:nvPr/>
        </p:nvSpPr>
        <p:spPr>
          <a:xfrm>
            <a:off x="7170177" y="4738707"/>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9" name="Rectangle 188"/>
          <p:cNvSpPr/>
          <p:nvPr/>
        </p:nvSpPr>
        <p:spPr>
          <a:xfrm>
            <a:off x="7389379" y="4738707"/>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0" name="Rectangle 189"/>
          <p:cNvSpPr/>
          <p:nvPr/>
        </p:nvSpPr>
        <p:spPr>
          <a:xfrm>
            <a:off x="7604476" y="4743520"/>
            <a:ext cx="105104" cy="1051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2" name="Rectangle 191"/>
          <p:cNvSpPr/>
          <p:nvPr/>
        </p:nvSpPr>
        <p:spPr>
          <a:xfrm>
            <a:off x="6514688" y="5115740"/>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3" name="Rectangle 192"/>
          <p:cNvSpPr/>
          <p:nvPr/>
        </p:nvSpPr>
        <p:spPr>
          <a:xfrm>
            <a:off x="6730231" y="5119296"/>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4" name="Rectangle 193"/>
          <p:cNvSpPr/>
          <p:nvPr/>
        </p:nvSpPr>
        <p:spPr>
          <a:xfrm>
            <a:off x="6951362" y="5116223"/>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5" name="Rectangle 194"/>
          <p:cNvSpPr/>
          <p:nvPr/>
        </p:nvSpPr>
        <p:spPr>
          <a:xfrm>
            <a:off x="7170177" y="5119296"/>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7" name="Rectangle 196"/>
          <p:cNvSpPr/>
          <p:nvPr/>
        </p:nvSpPr>
        <p:spPr>
          <a:xfrm>
            <a:off x="7604476" y="5124109"/>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8" name="Rectangle 197"/>
          <p:cNvSpPr/>
          <p:nvPr/>
        </p:nvSpPr>
        <p:spPr>
          <a:xfrm>
            <a:off x="7823154" y="5124109"/>
            <a:ext cx="105104" cy="105104"/>
          </a:xfrm>
          <a:prstGeom prst="rect">
            <a:avLst/>
          </a:prstGeom>
          <a:solidFill>
            <a:srgbClr val="92D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44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Windowing in the DSL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192" y="2677052"/>
            <a:ext cx="5765863" cy="3969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192" y="1562492"/>
            <a:ext cx="5765863" cy="111488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192" y="3107831"/>
            <a:ext cx="5765863" cy="2283259"/>
          </a:xfrm>
          <a:prstGeom prst="rect">
            <a:avLst/>
          </a:prstGeom>
        </p:spPr>
      </p:pic>
      <p:sp>
        <p:nvSpPr>
          <p:cNvPr id="8" name="TextBox 7"/>
          <p:cNvSpPr txBox="1"/>
          <p:nvPr/>
        </p:nvSpPr>
        <p:spPr>
          <a:xfrm>
            <a:off x="2950465" y="1053763"/>
            <a:ext cx="2706624" cy="369332"/>
          </a:xfrm>
          <a:prstGeom prst="rect">
            <a:avLst/>
          </a:prstGeom>
          <a:solidFill>
            <a:schemeClr val="tx1">
              <a:lumMod val="85000"/>
              <a:lumOff val="15000"/>
            </a:schemeClr>
          </a:solidFill>
        </p:spPr>
        <p:txBody>
          <a:bodyPr wrap="square" rtlCol="0">
            <a:spAutoFit/>
          </a:bodyPr>
          <a:lstStyle/>
          <a:p>
            <a:r>
              <a:rPr lang="en-US" dirty="0" err="1" smtClean="0">
                <a:solidFill>
                  <a:schemeClr val="bg1"/>
                </a:solidFill>
                <a:latin typeface="Consolas" charset="0"/>
                <a:ea typeface="Consolas" charset="0"/>
                <a:cs typeface="Consolas" charset="0"/>
              </a:rPr>
              <a:t>TimeWindows.of</a:t>
            </a:r>
            <a:r>
              <a:rPr lang="en-US" dirty="0" smtClean="0">
                <a:solidFill>
                  <a:schemeClr val="bg1"/>
                </a:solidFill>
                <a:latin typeface="Consolas" charset="0"/>
                <a:ea typeface="Consolas" charset="0"/>
                <a:cs typeface="Consolas" charset="0"/>
              </a:rPr>
              <a:t>(3000)</a:t>
            </a:r>
            <a:endParaRPr lang="en-US" dirty="0">
              <a:solidFill>
                <a:schemeClr val="bg1"/>
              </a:solidFill>
              <a:latin typeface="Consolas" charset="0"/>
              <a:ea typeface="Consolas" charset="0"/>
              <a:cs typeface="Consolas" charset="0"/>
            </a:endParaRPr>
          </a:p>
        </p:txBody>
      </p:sp>
      <p:sp>
        <p:nvSpPr>
          <p:cNvPr id="9" name="TextBox 8"/>
          <p:cNvSpPr txBox="1"/>
          <p:nvPr/>
        </p:nvSpPr>
        <p:spPr>
          <a:xfrm>
            <a:off x="2011680" y="5520197"/>
            <a:ext cx="4742688" cy="369332"/>
          </a:xfrm>
          <a:prstGeom prst="rect">
            <a:avLst/>
          </a:prstGeom>
          <a:solidFill>
            <a:schemeClr val="tx1">
              <a:lumMod val="85000"/>
              <a:lumOff val="15000"/>
            </a:schemeClr>
          </a:solidFill>
        </p:spPr>
        <p:txBody>
          <a:bodyPr wrap="square" rtlCol="0">
            <a:spAutoFit/>
          </a:bodyPr>
          <a:lstStyle/>
          <a:p>
            <a:r>
              <a:rPr lang="en-US" dirty="0" err="1" smtClean="0">
                <a:solidFill>
                  <a:schemeClr val="bg1"/>
                </a:solidFill>
                <a:latin typeface="Consolas" charset="0"/>
                <a:ea typeface="Consolas" charset="0"/>
                <a:cs typeface="Consolas" charset="0"/>
              </a:rPr>
              <a:t>TimeWindows.of</a:t>
            </a:r>
            <a:r>
              <a:rPr lang="en-US" dirty="0" smtClean="0">
                <a:solidFill>
                  <a:schemeClr val="bg1"/>
                </a:solidFill>
                <a:latin typeface="Consolas" charset="0"/>
                <a:ea typeface="Consolas" charset="0"/>
                <a:cs typeface="Consolas" charset="0"/>
              </a:rPr>
              <a:t>(3000).</a:t>
            </a:r>
            <a:r>
              <a:rPr lang="en-US" dirty="0" err="1" smtClean="0">
                <a:solidFill>
                  <a:schemeClr val="bg1"/>
                </a:solidFill>
                <a:latin typeface="Consolas" charset="0"/>
                <a:ea typeface="Consolas" charset="0"/>
                <a:cs typeface="Consolas" charset="0"/>
              </a:rPr>
              <a:t>advanceBy</a:t>
            </a:r>
            <a:r>
              <a:rPr lang="en-US" dirty="0" smtClean="0">
                <a:solidFill>
                  <a:schemeClr val="bg1"/>
                </a:solidFill>
                <a:latin typeface="Consolas" charset="0"/>
                <a:ea typeface="Consolas" charset="0"/>
                <a:cs typeface="Consolas" charset="0"/>
              </a:rPr>
              <a:t>(1000)</a:t>
            </a:r>
            <a:endParaRPr lang="en-US" dirty="0">
              <a:solidFill>
                <a:schemeClr val="bg1"/>
              </a:solidFill>
              <a:latin typeface="Consolas" charset="0"/>
              <a:ea typeface="Consolas" charset="0"/>
              <a:cs typeface="Consolas" charset="0"/>
            </a:endParaRPr>
          </a:p>
        </p:txBody>
      </p:sp>
    </p:spTree>
    <p:extLst>
      <p:ext uri="{BB962C8B-B14F-4D97-AF65-F5344CB8AC3E}">
        <p14:creationId xmlns:p14="http://schemas.microsoft.com/office/powerpoint/2010/main" val="72954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in 0.10</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Native, 100%-compatible Kafka integration</a:t>
            </a:r>
          </a:p>
          <a:p>
            <a:pPr marL="342900" indent="-342900">
              <a:buFont typeface="Arial" charset="0"/>
              <a:buChar char="•"/>
            </a:pPr>
            <a:r>
              <a:rPr lang="en-US" dirty="0" smtClean="0"/>
              <a:t>Secure </a:t>
            </a:r>
            <a:r>
              <a:rPr lang="en-US" dirty="0"/>
              <a:t>stream processing using Kafka’s security features</a:t>
            </a:r>
          </a:p>
          <a:p>
            <a:pPr marL="342900" indent="-342900">
              <a:buFont typeface="Arial" charset="0"/>
              <a:buChar char="•"/>
            </a:pPr>
            <a:r>
              <a:rPr lang="en-US" dirty="0" smtClean="0"/>
              <a:t>Elastic and highly </a:t>
            </a:r>
            <a:r>
              <a:rPr lang="en-US" dirty="0"/>
              <a:t>scalable</a:t>
            </a:r>
          </a:p>
          <a:p>
            <a:pPr marL="342900" indent="-342900">
              <a:buFont typeface="Arial" charset="0"/>
              <a:buChar char="•"/>
            </a:pPr>
            <a:r>
              <a:rPr lang="en-US" dirty="0"/>
              <a:t>Fault-tolerant</a:t>
            </a:r>
          </a:p>
          <a:p>
            <a:pPr marL="342900" indent="-342900">
              <a:buFont typeface="Arial" charset="0"/>
              <a:buChar char="•"/>
            </a:pPr>
            <a:r>
              <a:rPr lang="en-US" dirty="0" smtClean="0"/>
              <a:t>Stateful </a:t>
            </a:r>
            <a:r>
              <a:rPr lang="en-US" dirty="0"/>
              <a:t>and stateless </a:t>
            </a:r>
            <a:r>
              <a:rPr lang="en-US" dirty="0" smtClean="0"/>
              <a:t>computations</a:t>
            </a:r>
          </a:p>
          <a:p>
            <a:pPr marL="342900" indent="-342900">
              <a:buFont typeface="Arial" charset="0"/>
              <a:buChar char="•"/>
            </a:pPr>
            <a:r>
              <a:rPr lang="en-US" dirty="0" smtClean="0"/>
              <a:t>Interactive queries</a:t>
            </a:r>
            <a:endParaRPr lang="en-US" dirty="0"/>
          </a:p>
          <a:p>
            <a:pPr marL="342900" indent="-342900">
              <a:buFont typeface="Arial" charset="0"/>
              <a:buChar char="•"/>
            </a:pPr>
            <a:r>
              <a:rPr lang="en-US" dirty="0"/>
              <a:t>Time model</a:t>
            </a:r>
          </a:p>
          <a:p>
            <a:pPr marL="342900" indent="-342900">
              <a:buFont typeface="Arial" charset="0"/>
              <a:buChar char="•"/>
            </a:pPr>
            <a:r>
              <a:rPr lang="en-US" dirty="0"/>
              <a:t>Windowing</a:t>
            </a:r>
          </a:p>
          <a:p>
            <a:pPr marL="342900" indent="-342900">
              <a:buFont typeface="Arial" charset="0"/>
              <a:buChar char="•"/>
            </a:pPr>
            <a:r>
              <a:rPr lang="en-US" b="1" dirty="0">
                <a:latin typeface="Roboto" charset="0"/>
                <a:ea typeface="Roboto" charset="0"/>
                <a:cs typeface="Roboto" charset="0"/>
              </a:rPr>
              <a:t>Supports late-arriving and out-of-order data</a:t>
            </a:r>
          </a:p>
          <a:p>
            <a:pPr marL="342900" indent="-342900">
              <a:buFont typeface="Arial" charset="0"/>
              <a:buChar char="•"/>
            </a:pPr>
            <a:r>
              <a:rPr lang="en-US" b="1" dirty="0">
                <a:latin typeface="Roboto" charset="0"/>
                <a:ea typeface="Roboto" charset="0"/>
                <a:cs typeface="Roboto" charset="0"/>
              </a:rPr>
              <a:t>Millisecond processing latency, no micro-batching</a:t>
            </a:r>
          </a:p>
          <a:p>
            <a:pPr marL="342900" indent="-342900">
              <a:buFont typeface="Arial" charset="0"/>
              <a:buChar char="•"/>
            </a:pPr>
            <a:r>
              <a:rPr lang="en-US" b="1" dirty="0">
                <a:latin typeface="Roboto" charset="0"/>
                <a:ea typeface="Roboto" charset="0"/>
                <a:cs typeface="Roboto" charset="0"/>
              </a:rPr>
              <a:t>At-least-once processing guarantees (exactly-once is in the </a:t>
            </a:r>
            <a:r>
              <a:rPr lang="en-US" b="1" dirty="0" smtClean="0">
                <a:latin typeface="Roboto" charset="0"/>
                <a:ea typeface="Roboto" charset="0"/>
                <a:cs typeface="Roboto" charset="0"/>
              </a:rPr>
              <a:t>works as we speak)</a:t>
            </a:r>
            <a:endParaRPr lang="en-US" b="1" dirty="0">
              <a:latin typeface="Roboto" charset="0"/>
              <a:ea typeface="Roboto" charset="0"/>
              <a:cs typeface="Roboto" charset="0"/>
            </a:endParaRPr>
          </a:p>
        </p:txBody>
      </p:sp>
    </p:spTree>
    <p:extLst>
      <p:ext uri="{BB962C8B-B14F-4D97-AF65-F5344CB8AC3E}">
        <p14:creationId xmlns:p14="http://schemas.microsoft.com/office/powerpoint/2010/main" val="130773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15"/>
          <p:cNvPicPr preferRelativeResize="0"/>
          <p:nvPr/>
        </p:nvPicPr>
        <p:blipFill rotWithShape="1">
          <a:blip r:embed="rId3" cstate="screen">
            <a:alphaModFix amt="9000"/>
            <a:duotone>
              <a:schemeClr val="bg2">
                <a:shade val="45000"/>
                <a:satMod val="135000"/>
              </a:schemeClr>
              <a:prstClr val="white"/>
            </a:duotone>
            <a:extLst>
              <a:ext uri="{28A0092B-C50C-407E-A947-70E740481C1C}">
                <a14:useLocalDpi xmlns:a14="http://schemas.microsoft.com/office/drawing/2010/main"/>
              </a:ext>
            </a:extLst>
          </a:blip>
          <a:srcRect l="31614" t="18273" r="28884" b="19586"/>
          <a:stretch/>
        </p:blipFill>
        <p:spPr>
          <a:xfrm>
            <a:off x="90349" y="888999"/>
            <a:ext cx="3213101" cy="5054601"/>
          </a:xfrm>
          <a:prstGeom prst="rect">
            <a:avLst/>
          </a:prstGeom>
          <a:noFill/>
          <a:ln>
            <a:noFill/>
          </a:ln>
        </p:spPr>
      </p:pic>
      <p:sp>
        <p:nvSpPr>
          <p:cNvPr id="5" name="Shape 398"/>
          <p:cNvSpPr txBox="1">
            <a:spLocks/>
          </p:cNvSpPr>
          <p:nvPr/>
        </p:nvSpPr>
        <p:spPr>
          <a:xfrm>
            <a:off x="318951" y="2501851"/>
            <a:ext cx="6160225" cy="1754099"/>
          </a:xfrm>
          <a:prstGeom prst="rect">
            <a:avLst/>
          </a:prstGeom>
          <a:noFill/>
          <a:ln>
            <a:noFill/>
          </a:ln>
        </p:spPr>
        <p:txBody>
          <a:bodyPr vert="horz" lIns="91425" tIns="91425" rIns="91425" bIns="91425" rtlCol="0" anchor="ctr" anchorCtr="0">
            <a:noAutofit/>
          </a:bodyPr>
          <a:lstStyle>
            <a:lvl1pPr algn="l" defTabSz="914400" rtl="0" eaLnBrk="1" latinLnBrk="0" hangingPunct="1">
              <a:lnSpc>
                <a:spcPct val="90000"/>
              </a:lnSpc>
              <a:spcBef>
                <a:spcPct val="0"/>
              </a:spcBef>
              <a:buNone/>
              <a:defRPr sz="2800" kern="1200" baseline="0">
                <a:solidFill>
                  <a:schemeClr val="bg1"/>
                </a:solidFill>
                <a:latin typeface="+mj-lt"/>
                <a:ea typeface="+mj-ea"/>
                <a:cs typeface="+mj-cs"/>
              </a:defRPr>
            </a:lvl1pPr>
          </a:lstStyle>
          <a:p>
            <a:pPr>
              <a:buSzPct val="25000"/>
            </a:pPr>
            <a:r>
              <a:rPr lang="en-US" sz="4000" dirty="0" smtClean="0">
                <a:solidFill>
                  <a:schemeClr val="tx1"/>
                </a:solidFill>
              </a:rPr>
              <a:t>Roadmap Outlook</a:t>
            </a:r>
          </a:p>
        </p:txBody>
      </p:sp>
    </p:spTree>
    <p:extLst>
      <p:ext uri="{BB962C8B-B14F-4D97-AF65-F5344CB8AC3E}">
        <p14:creationId xmlns:p14="http://schemas.microsoft.com/office/powerpoint/2010/main" val="152654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 outlook for Kafka Streams</a:t>
            </a:r>
            <a:endParaRPr lang="en-US" dirty="0"/>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Exactly-once </a:t>
            </a:r>
            <a:r>
              <a:rPr lang="en-US" dirty="0" smtClean="0"/>
              <a:t>processing semantics</a:t>
            </a:r>
            <a:endParaRPr lang="en-US" dirty="0"/>
          </a:p>
          <a:p>
            <a:pPr marL="342900" indent="-342900">
              <a:buFont typeface="Arial" charset="0"/>
              <a:buChar char="•"/>
            </a:pPr>
            <a:r>
              <a:rPr lang="en-US" dirty="0" smtClean="0"/>
              <a:t>SQL interface</a:t>
            </a:r>
          </a:p>
          <a:p>
            <a:pPr marL="342900" indent="-342900">
              <a:buFont typeface="Arial" charset="0"/>
              <a:buChar char="•"/>
            </a:pPr>
            <a:r>
              <a:rPr lang="en-US" dirty="0" smtClean="0"/>
              <a:t>Global state and global KTables</a:t>
            </a:r>
          </a:p>
          <a:p>
            <a:pPr marL="342900" indent="-342900">
              <a:buFont typeface="Arial" charset="0"/>
              <a:buChar char="•"/>
            </a:pPr>
            <a:r>
              <a:rPr lang="en-US" dirty="0" smtClean="0"/>
              <a:t>Session windows</a:t>
            </a:r>
          </a:p>
          <a:p>
            <a:pPr marL="342900" indent="-342900">
              <a:buFont typeface="Arial" charset="0"/>
              <a:buChar char="•"/>
            </a:pPr>
            <a:r>
              <a:rPr lang="is-IS" dirty="0" smtClean="0"/>
              <a:t>…a</a:t>
            </a:r>
            <a:r>
              <a:rPr lang="en-US" dirty="0" err="1" smtClean="0"/>
              <a:t>nd</a:t>
            </a:r>
            <a:r>
              <a:rPr lang="en-US" dirty="0" smtClean="0"/>
              <a:t> much more</a:t>
            </a:r>
          </a:p>
        </p:txBody>
      </p:sp>
    </p:spTree>
    <p:extLst>
      <p:ext uri="{BB962C8B-B14F-4D97-AF65-F5344CB8AC3E}">
        <p14:creationId xmlns:p14="http://schemas.microsoft.com/office/powerpoint/2010/main" val="86748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15"/>
          <p:cNvPicPr preferRelativeResize="0"/>
          <p:nvPr/>
        </p:nvPicPr>
        <p:blipFill rotWithShape="1">
          <a:blip r:embed="rId3" cstate="screen">
            <a:alphaModFix amt="9000"/>
            <a:duotone>
              <a:schemeClr val="bg2">
                <a:shade val="45000"/>
                <a:satMod val="135000"/>
              </a:schemeClr>
              <a:prstClr val="white"/>
            </a:duotone>
            <a:extLst>
              <a:ext uri="{28A0092B-C50C-407E-A947-70E740481C1C}">
                <a14:useLocalDpi xmlns:a14="http://schemas.microsoft.com/office/drawing/2010/main"/>
              </a:ext>
            </a:extLst>
          </a:blip>
          <a:srcRect l="31614" t="18273" r="28884" b="19586"/>
          <a:stretch/>
        </p:blipFill>
        <p:spPr>
          <a:xfrm>
            <a:off x="90349" y="888999"/>
            <a:ext cx="3213101" cy="5054601"/>
          </a:xfrm>
          <a:prstGeom prst="rect">
            <a:avLst/>
          </a:prstGeom>
          <a:noFill/>
          <a:ln>
            <a:noFill/>
          </a:ln>
        </p:spPr>
      </p:pic>
      <p:sp>
        <p:nvSpPr>
          <p:cNvPr id="5" name="Shape 398"/>
          <p:cNvSpPr txBox="1">
            <a:spLocks/>
          </p:cNvSpPr>
          <p:nvPr/>
        </p:nvSpPr>
        <p:spPr>
          <a:xfrm>
            <a:off x="318951" y="2501851"/>
            <a:ext cx="6160225" cy="1754099"/>
          </a:xfrm>
          <a:prstGeom prst="rect">
            <a:avLst/>
          </a:prstGeom>
          <a:noFill/>
          <a:ln>
            <a:noFill/>
          </a:ln>
        </p:spPr>
        <p:txBody>
          <a:bodyPr vert="horz" lIns="91425" tIns="91425" rIns="91425" bIns="91425" rtlCol="0" anchor="ctr" anchorCtr="0">
            <a:noAutofit/>
          </a:bodyPr>
          <a:lstStyle>
            <a:lvl1pPr algn="l" defTabSz="914400" rtl="0" eaLnBrk="1" latinLnBrk="0" hangingPunct="1">
              <a:lnSpc>
                <a:spcPct val="90000"/>
              </a:lnSpc>
              <a:spcBef>
                <a:spcPct val="0"/>
              </a:spcBef>
              <a:buNone/>
              <a:defRPr sz="2800" kern="1200" baseline="0">
                <a:solidFill>
                  <a:schemeClr val="bg1"/>
                </a:solidFill>
                <a:latin typeface="+mj-lt"/>
                <a:ea typeface="+mj-ea"/>
                <a:cs typeface="+mj-cs"/>
              </a:defRPr>
            </a:lvl1pPr>
          </a:lstStyle>
          <a:p>
            <a:pPr>
              <a:buSzPct val="25000"/>
            </a:pPr>
            <a:r>
              <a:rPr lang="en-US" sz="4000" dirty="0" smtClean="0">
                <a:solidFill>
                  <a:schemeClr val="tx1"/>
                </a:solidFill>
              </a:rPr>
              <a:t>Wrapping Up</a:t>
            </a:r>
            <a:endParaRPr lang="en-US" sz="4000" dirty="0">
              <a:solidFill>
                <a:schemeClr val="tx1"/>
              </a:solidFill>
            </a:endParaRPr>
          </a:p>
        </p:txBody>
      </p:sp>
    </p:spTree>
    <p:extLst>
      <p:ext uri="{BB962C8B-B14F-4D97-AF65-F5344CB8AC3E}">
        <p14:creationId xmlns:p14="http://schemas.microsoft.com/office/powerpoint/2010/main" val="122892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go from here</a:t>
            </a:r>
            <a:endParaRPr lang="en-US" dirty="0"/>
          </a:p>
        </p:txBody>
      </p:sp>
      <p:sp>
        <p:nvSpPr>
          <p:cNvPr id="3" name="Content Placeholder 2"/>
          <p:cNvSpPr>
            <a:spLocks noGrp="1"/>
          </p:cNvSpPr>
          <p:nvPr>
            <p:ph idx="1"/>
          </p:nvPr>
        </p:nvSpPr>
        <p:spPr>
          <a:xfrm>
            <a:off x="304800" y="1028701"/>
            <a:ext cx="11582400" cy="5095008"/>
          </a:xfrm>
        </p:spPr>
        <p:txBody>
          <a:bodyPr>
            <a:normAutofit/>
          </a:bodyPr>
          <a:lstStyle/>
          <a:p>
            <a:pPr marL="342900" indent="-342900">
              <a:buFont typeface="Arial" charset="0"/>
              <a:buChar char="•"/>
            </a:pPr>
            <a:r>
              <a:rPr lang="en-US" b="1" dirty="0">
                <a:latin typeface="Roboto" charset="0"/>
                <a:ea typeface="Roboto" charset="0"/>
                <a:cs typeface="Roboto" charset="0"/>
              </a:rPr>
              <a:t>Join our bi-weekly </a:t>
            </a:r>
            <a:r>
              <a:rPr lang="en-US" b="1" dirty="0" smtClean="0">
                <a:latin typeface="Roboto" charset="0"/>
                <a:ea typeface="Roboto" charset="0"/>
                <a:cs typeface="Roboto" charset="0"/>
              </a:rPr>
              <a:t>Confluent Developer Roundtable to discuss all things Apache Kafka</a:t>
            </a:r>
            <a:endParaRPr lang="en-US" b="1" dirty="0">
              <a:latin typeface="Roboto" charset="0"/>
              <a:ea typeface="Roboto" charset="0"/>
              <a:cs typeface="Roboto" charset="0"/>
            </a:endParaRPr>
          </a:p>
          <a:p>
            <a:pPr marL="857250" lvl="1" indent="-342900">
              <a:buFont typeface="Arial" charset="0"/>
              <a:buChar char="•"/>
            </a:pPr>
            <a:r>
              <a:rPr lang="en-US" dirty="0">
                <a:latin typeface="Roboto" charset="0"/>
                <a:ea typeface="Roboto" charset="0"/>
                <a:cs typeface="Roboto" charset="0"/>
              </a:rPr>
              <a:t>Drop me an email to </a:t>
            </a:r>
            <a:r>
              <a:rPr lang="en-US" u="sng" dirty="0">
                <a:solidFill>
                  <a:schemeClr val="accent4"/>
                </a:solidFill>
              </a:rPr>
              <a:t>michael@confluent.io</a:t>
            </a:r>
            <a:r>
              <a:rPr lang="en-US" dirty="0">
                <a:latin typeface="Roboto" charset="0"/>
                <a:ea typeface="Roboto" charset="0"/>
                <a:cs typeface="Roboto" charset="0"/>
              </a:rPr>
              <a:t> to receive an invite</a:t>
            </a:r>
          </a:p>
          <a:p>
            <a:pPr marL="342900" indent="-342900">
              <a:buFont typeface="Arial" charset="0"/>
              <a:buChar char="•"/>
            </a:pPr>
            <a:r>
              <a:rPr lang="en-US" b="1" dirty="0" smtClean="0">
                <a:latin typeface="Roboto" charset="0"/>
                <a:ea typeface="Roboto" charset="0"/>
                <a:cs typeface="Roboto" charset="0"/>
              </a:rPr>
              <a:t>Kafka </a:t>
            </a:r>
            <a:r>
              <a:rPr lang="en-US" b="1" dirty="0">
                <a:latin typeface="Roboto" charset="0"/>
                <a:ea typeface="Roboto" charset="0"/>
                <a:cs typeface="Roboto" charset="0"/>
              </a:rPr>
              <a:t>Streams is available in Confluent Platform 3.0 and in Apache Kafka 0.10 </a:t>
            </a:r>
          </a:p>
          <a:p>
            <a:pPr marL="1028700" lvl="1" indent="-342900">
              <a:buFont typeface="Arial" charset="0"/>
              <a:buChar char="•"/>
            </a:pPr>
            <a:r>
              <a:rPr lang="en-US" u="sng" dirty="0" smtClean="0">
                <a:solidFill>
                  <a:schemeClr val="accent4"/>
                </a:solidFill>
              </a:rPr>
              <a:t>http</a:t>
            </a:r>
            <a:r>
              <a:rPr lang="en-US" u="sng" dirty="0">
                <a:solidFill>
                  <a:schemeClr val="accent4"/>
                </a:solidFill>
              </a:rPr>
              <a:t>://</a:t>
            </a:r>
            <a:r>
              <a:rPr lang="en-US" u="sng" dirty="0" err="1" smtClean="0">
                <a:solidFill>
                  <a:schemeClr val="accent4"/>
                </a:solidFill>
              </a:rPr>
              <a:t>www.confluent.io</a:t>
            </a:r>
            <a:r>
              <a:rPr lang="en-US" u="sng" dirty="0" smtClean="0">
                <a:solidFill>
                  <a:schemeClr val="accent4"/>
                </a:solidFill>
              </a:rPr>
              <a:t>/download</a:t>
            </a:r>
            <a:endParaRPr lang="en-US" dirty="0" smtClean="0"/>
          </a:p>
          <a:p>
            <a:pPr marL="342900" indent="-342900">
              <a:buFont typeface="Arial" charset="0"/>
              <a:buChar char="•"/>
            </a:pPr>
            <a:r>
              <a:rPr lang="en-US" b="1" dirty="0" smtClean="0">
                <a:latin typeface="Roboto" charset="0"/>
                <a:ea typeface="Roboto" charset="0"/>
                <a:cs typeface="Roboto" charset="0"/>
              </a:rPr>
              <a:t>Kafka </a:t>
            </a:r>
            <a:r>
              <a:rPr lang="en-US" b="1" dirty="0">
                <a:latin typeface="Roboto" charset="0"/>
                <a:ea typeface="Roboto" charset="0"/>
                <a:cs typeface="Roboto" charset="0"/>
              </a:rPr>
              <a:t>Streams </a:t>
            </a:r>
            <a:r>
              <a:rPr lang="en-US" b="1" dirty="0" smtClean="0">
                <a:latin typeface="Roboto" charset="0"/>
                <a:ea typeface="Roboto" charset="0"/>
                <a:cs typeface="Roboto" charset="0"/>
              </a:rPr>
              <a:t>demos:</a:t>
            </a:r>
            <a:r>
              <a:rPr lang="en-US" dirty="0" smtClean="0">
                <a:latin typeface="Roboto" charset="0"/>
                <a:ea typeface="Roboto" charset="0"/>
                <a:cs typeface="Roboto" charset="0"/>
              </a:rPr>
              <a:t> </a:t>
            </a:r>
            <a:r>
              <a:rPr lang="en-US" u="sng" dirty="0" smtClean="0">
                <a:solidFill>
                  <a:schemeClr val="accent4"/>
                </a:solidFill>
                <a:ea typeface="Roboto" charset="0"/>
                <a:cs typeface="Roboto" charset="0"/>
              </a:rPr>
              <a:t>https</a:t>
            </a:r>
            <a:r>
              <a:rPr lang="en-US" u="sng" dirty="0">
                <a:solidFill>
                  <a:schemeClr val="accent4"/>
                </a:solidFill>
                <a:ea typeface="Roboto" charset="0"/>
                <a:cs typeface="Roboto" charset="0"/>
              </a:rPr>
              <a:t>://</a:t>
            </a:r>
            <a:r>
              <a:rPr lang="en-US" u="sng" dirty="0" err="1">
                <a:solidFill>
                  <a:schemeClr val="accent4"/>
                </a:solidFill>
                <a:ea typeface="Roboto" charset="0"/>
                <a:cs typeface="Roboto" charset="0"/>
              </a:rPr>
              <a:t>github.com</a:t>
            </a:r>
            <a:r>
              <a:rPr lang="en-US" u="sng" dirty="0">
                <a:solidFill>
                  <a:schemeClr val="accent4"/>
                </a:solidFill>
                <a:ea typeface="Roboto" charset="0"/>
                <a:cs typeface="Roboto" charset="0"/>
              </a:rPr>
              <a:t>/</a:t>
            </a:r>
            <a:r>
              <a:rPr lang="en-US" u="sng" dirty="0" err="1">
                <a:solidFill>
                  <a:schemeClr val="accent4"/>
                </a:solidFill>
                <a:ea typeface="Roboto" charset="0"/>
                <a:cs typeface="Roboto" charset="0"/>
              </a:rPr>
              <a:t>confluentinc</a:t>
            </a:r>
            <a:r>
              <a:rPr lang="en-US" u="sng" dirty="0">
                <a:solidFill>
                  <a:schemeClr val="accent4"/>
                </a:solidFill>
                <a:ea typeface="Roboto" charset="0"/>
                <a:cs typeface="Roboto" charset="0"/>
              </a:rPr>
              <a:t>/examples </a:t>
            </a:r>
          </a:p>
          <a:p>
            <a:pPr marL="1028700" lvl="1" indent="-342900">
              <a:buFont typeface="Arial" charset="0"/>
              <a:buChar char="•"/>
            </a:pPr>
            <a:r>
              <a:rPr lang="en-US" dirty="0"/>
              <a:t>Java 7, Java 8+ with lambdas, and Scala</a:t>
            </a:r>
          </a:p>
          <a:p>
            <a:pPr marL="1028700" lvl="1" indent="-342900">
              <a:buFont typeface="Arial" charset="0"/>
              <a:buChar char="•"/>
            </a:pPr>
            <a:r>
              <a:rPr lang="en-US" dirty="0" err="1"/>
              <a:t>WordCount</a:t>
            </a:r>
            <a:r>
              <a:rPr lang="en-US" dirty="0"/>
              <a:t>, Joins, </a:t>
            </a:r>
            <a:r>
              <a:rPr lang="en-US" dirty="0" smtClean="0"/>
              <a:t>Security, Windowing, Avro </a:t>
            </a:r>
            <a:r>
              <a:rPr lang="en-US" dirty="0"/>
              <a:t>integration, </a:t>
            </a:r>
            <a:r>
              <a:rPr lang="is-IS" dirty="0" smtClean="0"/>
              <a:t>…</a:t>
            </a:r>
            <a:endParaRPr lang="is-IS" dirty="0"/>
          </a:p>
          <a:p>
            <a:pPr marL="342900" indent="-342900">
              <a:buFont typeface="Arial" charset="0"/>
              <a:buChar char="•"/>
            </a:pPr>
            <a:r>
              <a:rPr lang="en-US" sz="2100" b="1" dirty="0" smtClean="0">
                <a:latin typeface="Roboto" charset="0"/>
                <a:ea typeface="Roboto" charset="0"/>
                <a:cs typeface="Roboto" charset="0"/>
              </a:rPr>
              <a:t>Recorded </a:t>
            </a:r>
            <a:r>
              <a:rPr lang="en-US" sz="2100" b="1" dirty="0">
                <a:latin typeface="Roboto" charset="0"/>
                <a:ea typeface="Roboto" charset="0"/>
                <a:cs typeface="Roboto" charset="0"/>
              </a:rPr>
              <a:t>talks</a:t>
            </a:r>
          </a:p>
          <a:p>
            <a:pPr marL="857250" lvl="1" indent="-342900">
              <a:buFont typeface="Arial" charset="0"/>
              <a:buChar char="•"/>
            </a:pPr>
            <a:r>
              <a:rPr lang="en-US" dirty="0"/>
              <a:t>Introduction to Kafka </a:t>
            </a:r>
            <a:r>
              <a:rPr lang="en-US" dirty="0" smtClean="0"/>
              <a:t>Streams:</a:t>
            </a:r>
            <a:br>
              <a:rPr lang="en-US" dirty="0" smtClean="0"/>
            </a:br>
            <a:r>
              <a:rPr lang="en-US" u="sng" dirty="0" smtClean="0">
                <a:solidFill>
                  <a:schemeClr val="accent4"/>
                </a:solidFill>
              </a:rPr>
              <a:t>http</a:t>
            </a:r>
            <a:r>
              <a:rPr lang="en-US" u="sng" dirty="0">
                <a:solidFill>
                  <a:schemeClr val="accent4"/>
                </a:solidFill>
              </a:rPr>
              <a:t>://www.youtube.com/watch?v=o7zSLNiTZbA</a:t>
            </a:r>
          </a:p>
          <a:p>
            <a:pPr marL="857250" lvl="1" indent="-342900">
              <a:buFont typeface="Arial" charset="0"/>
              <a:buChar char="•"/>
            </a:pPr>
            <a:r>
              <a:rPr lang="en-US" dirty="0" smtClean="0"/>
              <a:t>Application </a:t>
            </a:r>
            <a:r>
              <a:rPr lang="en-US" dirty="0"/>
              <a:t>Development </a:t>
            </a:r>
            <a:r>
              <a:rPr lang="en-US" dirty="0" smtClean="0"/>
              <a:t>and Data </a:t>
            </a:r>
            <a:r>
              <a:rPr lang="is-IS" dirty="0" smtClean="0"/>
              <a:t>in the Emerging World of Stream Processing (higher </a:t>
            </a:r>
            <a:r>
              <a:rPr lang="is-IS" dirty="0"/>
              <a:t>level talk):  </a:t>
            </a:r>
            <a:r>
              <a:rPr lang="en-US" u="sng" dirty="0">
                <a:solidFill>
                  <a:schemeClr val="accent4"/>
                </a:solidFill>
              </a:rPr>
              <a:t>https://www.youtube.com/watch?v=JQnNHO5506w </a:t>
            </a:r>
          </a:p>
          <a:p>
            <a:pPr marL="342900" indent="-342900">
              <a:buFont typeface="Arial" charset="0"/>
              <a:buChar char="•"/>
            </a:pPr>
            <a:r>
              <a:rPr lang="is-IS" b="1" dirty="0" smtClean="0">
                <a:latin typeface="Roboto" charset="0"/>
                <a:ea typeface="Roboto" charset="0"/>
                <a:cs typeface="Roboto" charset="0"/>
              </a:rPr>
              <a:t>Confluent </a:t>
            </a:r>
            <a:r>
              <a:rPr lang="is-IS" b="1" dirty="0">
                <a:latin typeface="Roboto" charset="0"/>
                <a:ea typeface="Roboto" charset="0"/>
                <a:cs typeface="Roboto" charset="0"/>
              </a:rPr>
              <a:t>documentation:</a:t>
            </a:r>
            <a:r>
              <a:rPr lang="is-IS" b="1" dirty="0">
                <a:ea typeface="Roboto" charset="0"/>
                <a:cs typeface="Roboto" charset="0"/>
              </a:rPr>
              <a:t> </a:t>
            </a:r>
            <a:r>
              <a:rPr lang="en-US" u="sng" dirty="0">
                <a:solidFill>
                  <a:schemeClr val="accent4"/>
                </a:solidFill>
                <a:ea typeface="Roboto" charset="0"/>
                <a:cs typeface="Roboto" charset="0"/>
              </a:rPr>
              <a:t>http://</a:t>
            </a:r>
            <a:r>
              <a:rPr lang="en-US" u="sng" dirty="0" err="1">
                <a:solidFill>
                  <a:schemeClr val="accent4"/>
                </a:solidFill>
                <a:ea typeface="Roboto" charset="0"/>
                <a:cs typeface="Roboto" charset="0"/>
              </a:rPr>
              <a:t>docs.confluent.io</a:t>
            </a:r>
            <a:r>
              <a:rPr lang="en-US" u="sng" dirty="0">
                <a:solidFill>
                  <a:schemeClr val="accent4"/>
                </a:solidFill>
                <a:ea typeface="Roboto" charset="0"/>
                <a:cs typeface="Roboto" charset="0"/>
              </a:rPr>
              <a:t>/current/streams/</a:t>
            </a:r>
          </a:p>
          <a:p>
            <a:pPr marL="1028700" lvl="1" indent="-342900">
              <a:buFont typeface="Arial" charset="0"/>
              <a:buChar char="•"/>
            </a:pPr>
            <a:r>
              <a:rPr lang="en-US" dirty="0" err="1"/>
              <a:t>Quickstart</a:t>
            </a:r>
            <a:r>
              <a:rPr lang="en-US" dirty="0"/>
              <a:t>, Concepts, Architecture, Developer Guide, FAQ</a:t>
            </a:r>
          </a:p>
          <a:p>
            <a:pPr marL="342900" indent="-342900">
              <a:buFont typeface="Arial" charset="0"/>
              <a:buChar char="•"/>
            </a:pPr>
            <a:r>
              <a:rPr lang="en-US" b="1" dirty="0">
                <a:latin typeface="Roboto" charset="0"/>
                <a:ea typeface="Roboto" charset="0"/>
                <a:cs typeface="Roboto" charset="0"/>
              </a:rPr>
              <a:t>Apache Kafka documentation: </a:t>
            </a:r>
            <a:r>
              <a:rPr lang="en-US" u="sng" dirty="0">
                <a:solidFill>
                  <a:schemeClr val="accent4"/>
                </a:solidFill>
                <a:ea typeface="Roboto" charset="0"/>
                <a:cs typeface="Roboto" charset="0"/>
              </a:rPr>
              <a:t>http://</a:t>
            </a:r>
            <a:r>
              <a:rPr lang="en-US" u="sng" dirty="0" err="1" smtClean="0">
                <a:solidFill>
                  <a:schemeClr val="accent4"/>
                </a:solidFill>
                <a:ea typeface="Roboto" charset="0"/>
                <a:cs typeface="Roboto" charset="0"/>
              </a:rPr>
              <a:t>kafka.apache.org</a:t>
            </a:r>
            <a:r>
              <a:rPr lang="en-US" u="sng" dirty="0" smtClean="0">
                <a:solidFill>
                  <a:schemeClr val="accent4"/>
                </a:solidFill>
                <a:ea typeface="Roboto" charset="0"/>
                <a:cs typeface="Roboto" charset="0"/>
              </a:rPr>
              <a:t>/</a:t>
            </a:r>
            <a:r>
              <a:rPr lang="en-US" u="sng" dirty="0" err="1" smtClean="0">
                <a:solidFill>
                  <a:schemeClr val="accent4"/>
                </a:solidFill>
                <a:ea typeface="Roboto" charset="0"/>
                <a:cs typeface="Roboto" charset="0"/>
              </a:rPr>
              <a:t>documentation.html</a:t>
            </a:r>
            <a:endParaRPr lang="en-US" u="sng" dirty="0" smtClean="0">
              <a:solidFill>
                <a:schemeClr val="accent4"/>
              </a:solidFill>
              <a:ea typeface="Roboto" charset="0"/>
              <a:cs typeface="Roboto" charset="0"/>
            </a:endParaRPr>
          </a:p>
        </p:txBody>
      </p:sp>
    </p:spTree>
    <p:extLst>
      <p:ext uri="{BB962C8B-B14F-4D97-AF65-F5344CB8AC3E}">
        <p14:creationId xmlns:p14="http://schemas.microsoft.com/office/powerpoint/2010/main" val="33398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377092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Office Theme">
  <a:themeElements>
    <a:clrScheme name="Confluent">
      <a:dk1>
        <a:sysClr val="windowText" lastClr="000000"/>
      </a:dk1>
      <a:lt1>
        <a:sysClr val="window" lastClr="FFFFFF"/>
      </a:lt1>
      <a:dk2>
        <a:srgbClr val="7C7C7C"/>
      </a:dk2>
      <a:lt2>
        <a:srgbClr val="E7E6E6"/>
      </a:lt2>
      <a:accent1>
        <a:srgbClr val="FB6517"/>
      </a:accent1>
      <a:accent2>
        <a:srgbClr val="D34A0D"/>
      </a:accent2>
      <a:accent3>
        <a:srgbClr val="FC9D60"/>
      </a:accent3>
      <a:accent4>
        <a:srgbClr val="2898C1"/>
      </a:accent4>
      <a:accent5>
        <a:srgbClr val="93C3E6"/>
      </a:accent5>
      <a:accent6>
        <a:srgbClr val="1F7695"/>
      </a:accent6>
      <a:hlink>
        <a:srgbClr val="70AD47"/>
      </a:hlink>
      <a:folHlink>
        <a:srgbClr val="92D050"/>
      </a:folHlink>
    </a:clrScheme>
    <a:fontScheme name="confluent">
      <a:majorFont>
        <a:latin typeface="Roboto Light"/>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onfluent">
      <a:dk1>
        <a:sysClr val="windowText" lastClr="000000"/>
      </a:dk1>
      <a:lt1>
        <a:sysClr val="window" lastClr="FFFFFF"/>
      </a:lt1>
      <a:dk2>
        <a:srgbClr val="7C7C7C"/>
      </a:dk2>
      <a:lt2>
        <a:srgbClr val="E7E6E6"/>
      </a:lt2>
      <a:accent1>
        <a:srgbClr val="FB6517"/>
      </a:accent1>
      <a:accent2>
        <a:srgbClr val="D34A0D"/>
      </a:accent2>
      <a:accent3>
        <a:srgbClr val="FC9D60"/>
      </a:accent3>
      <a:accent4>
        <a:srgbClr val="2898C1"/>
      </a:accent4>
      <a:accent5>
        <a:srgbClr val="93C3E6"/>
      </a:accent5>
      <a:accent6>
        <a:srgbClr val="1F7695"/>
      </a:accent6>
      <a:hlink>
        <a:srgbClr val="70AD47"/>
      </a:hlink>
      <a:folHlink>
        <a:srgbClr val="92D050"/>
      </a:folHlink>
    </a:clrScheme>
    <a:fontScheme name="confluent">
      <a:majorFont>
        <a:latin typeface="Roboto Light"/>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27794</TotalTime>
  <Words>5072</Words>
  <Application>Microsoft Macintosh PowerPoint</Application>
  <PresentationFormat>Widescreen</PresentationFormat>
  <Paragraphs>1033</Paragraphs>
  <Slides>97</Slides>
  <Notes>48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97</vt:i4>
      </vt:variant>
    </vt:vector>
  </HeadingPairs>
  <TitlesOfParts>
    <vt:vector size="104" baseType="lpstr">
      <vt:lpstr>Arial</vt:lpstr>
      <vt:lpstr>Calibri</vt:lpstr>
      <vt:lpstr>Consolas</vt:lpstr>
      <vt:lpstr>Roboto</vt:lpstr>
      <vt:lpstr>Roboto Light</vt:lpstr>
      <vt:lpstr>2_Office Theme</vt:lpstr>
      <vt:lpstr>Office Theme</vt:lpstr>
      <vt:lpstr>Introducing Kafka Streams The Stream Processing Engine of Apache Kafka</vt:lpstr>
      <vt:lpstr>Kafka Streams?</vt:lpstr>
      <vt:lpstr>History of Apache Kafka</vt:lpstr>
      <vt:lpstr>Kafka Streams?</vt:lpstr>
      <vt:lpstr>What is Kafka Streams: Unix analogy</vt:lpstr>
      <vt:lpstr>What is Kafka Streams: Java analogy</vt:lpstr>
      <vt:lpstr>When to use Kafka Streams</vt:lpstr>
      <vt:lpstr>Some use cases in the wild &amp; external articles</vt:lpstr>
      <vt:lpstr>PowerPoint Presentation</vt:lpstr>
      <vt:lpstr>Architecture comparison: use case example</vt:lpstr>
      <vt:lpstr>Architecture comparison: use case example</vt:lpstr>
      <vt:lpstr>How do I install Kafka Streams?</vt:lpstr>
      <vt:lpstr>“But wait a minute – where’s THE CLUSTER to process the data?”</vt:lpstr>
      <vt:lpstr>Organizational benefits: decouple teams and roadmaps</vt:lpstr>
      <vt:lpstr>Kafka Streams is a team player</vt:lpstr>
      <vt:lpstr>How do I package and deploy my apps? How do I …?</vt:lpstr>
      <vt:lpstr>PowerPoint Presentation</vt:lpstr>
      <vt:lpstr>PowerPoint Presentation</vt:lpstr>
      <vt:lpstr>The API is but the tip of the iceberg</vt:lpstr>
      <vt:lpstr>API option 1: Kafka Streams DSL (declarative)</vt:lpstr>
      <vt:lpstr>API option 2: Processor API (imperative)</vt:lpstr>
      <vt:lpstr>When to use Kafka Streams vs. Kafka’s “normal” consumer clients</vt:lpstr>
      <vt:lpstr>”My WordCount is better than your WordCount!”</vt:lpstr>
      <vt:lpstr>PowerPoint Presentation</vt:lpstr>
      <vt:lpstr>WordCount in Kafka</vt:lpstr>
      <vt:lpstr>Compared to: WordCount in Spark 2.0</vt:lpstr>
      <vt:lpstr>Compared to: WordCount in Spark 2.0</vt:lpstr>
      <vt:lpstr>PowerPoint Presentation</vt:lpstr>
      <vt:lpstr>Key concepts</vt:lpstr>
      <vt:lpstr>Key concepts</vt:lpstr>
      <vt:lpstr>Key concepts</vt:lpstr>
      <vt:lpstr>Streams meet Tables</vt:lpstr>
      <vt:lpstr>Streams meet Tables</vt:lpstr>
      <vt:lpstr>Motivating example: continuously compute current users per geo-region</vt:lpstr>
      <vt:lpstr>Motivating example: continuously compute current users per geo-region</vt:lpstr>
      <vt:lpstr>Motivating example: continuously compute current users per geo-region</vt:lpstr>
      <vt:lpstr>Motivating example: continuously compute current users per geo-region</vt:lpstr>
      <vt:lpstr>Same data, but different use cases require different interpretations</vt:lpstr>
      <vt:lpstr>Same data, but different use cases require different interpretations</vt:lpstr>
      <vt:lpstr>Same data, but different use cases require different interpretations</vt:lpstr>
      <vt:lpstr>Same data, but different use cases require different interpretations</vt:lpstr>
      <vt:lpstr>Same data, but different use cases require different interpretations</vt:lpstr>
      <vt:lpstr>Same data, but different use cases require different interpretations</vt:lpstr>
      <vt:lpstr>Streams meet Tables</vt:lpstr>
      <vt:lpstr>Streams meet Tables</vt:lpstr>
      <vt:lpstr>Same data, but different use cases require different interpretations</vt:lpstr>
      <vt:lpstr>Motivating example: continuously compute current users per geo-region</vt:lpstr>
      <vt:lpstr>Motivating example: continuously compute current users per geo-region</vt:lpstr>
      <vt:lpstr>Motivating example: continuously compute current users per geo-region</vt:lpstr>
      <vt:lpstr>Motivating example: continuously compute current users per geo-region</vt:lpstr>
      <vt:lpstr>Motivating example: continuously compute current users per geo-region</vt:lpstr>
      <vt:lpstr>Another common use case: continuous transformations</vt:lpstr>
      <vt:lpstr>Another common use case: continuous transformations</vt:lpstr>
      <vt:lpstr>Another common use case: continuous transformations</vt:lpstr>
      <vt:lpstr>Another common use case: continuous transformations</vt:lpstr>
      <vt:lpstr>Streams meet Tables – in the Kafka Streams DSL</vt:lpstr>
      <vt:lpstr>PowerPoint Presentation</vt:lpstr>
      <vt:lpstr>Key features in 0.10</vt:lpstr>
      <vt:lpstr>Native, 100% compatible Kafka integration</vt:lpstr>
      <vt:lpstr>Key features in 0.10</vt:lpstr>
      <vt:lpstr>Secure stream processing with Kafka Streams</vt:lpstr>
      <vt:lpstr>Configuring security settings</vt:lpstr>
      <vt:lpstr>Configuring security settings</vt:lpstr>
      <vt:lpstr>Key features in 0.10</vt:lpstr>
      <vt:lpstr>Scalability, fault tolerance, elasticity</vt:lpstr>
      <vt:lpstr>Scalability, fault tolerance, elasticity</vt:lpstr>
      <vt:lpstr>Scalability, fault tolerance, elasticity</vt:lpstr>
      <vt:lpstr>Scalability, fault tolerance, elasticity</vt:lpstr>
      <vt:lpstr>Key features in 0.10</vt:lpstr>
      <vt:lpstr>Stateful computations</vt:lpstr>
      <vt:lpstr>State management with built-in fault-tolerance</vt:lpstr>
      <vt:lpstr>State management with built-in fault-tolerance</vt:lpstr>
      <vt:lpstr>State management with built-in fault-tolerance</vt:lpstr>
      <vt:lpstr>State management with built-in fault-tolerance</vt:lpstr>
      <vt:lpstr>Remember? Streams meet Tables</vt:lpstr>
      <vt:lpstr>How to use state stores for stateful computations</vt:lpstr>
      <vt:lpstr>Stateful computations</vt:lpstr>
      <vt:lpstr>Key features in 0.10</vt:lpstr>
      <vt:lpstr>Interactive Queries</vt:lpstr>
      <vt:lpstr>Interactive Queries</vt:lpstr>
      <vt:lpstr>Interactive Queries</vt:lpstr>
      <vt:lpstr>Interactive Queries</vt:lpstr>
      <vt:lpstr>Interactive Queries</vt:lpstr>
      <vt:lpstr>Interactive Queries</vt:lpstr>
      <vt:lpstr>Key features in 0.10</vt:lpstr>
      <vt:lpstr>Time</vt:lpstr>
      <vt:lpstr>Time</vt:lpstr>
      <vt:lpstr>Time</vt:lpstr>
      <vt:lpstr>Key features in 0.10</vt:lpstr>
      <vt:lpstr>Windowing</vt:lpstr>
      <vt:lpstr>Windowing in the DSL</vt:lpstr>
      <vt:lpstr>Key features in 0.10</vt:lpstr>
      <vt:lpstr>PowerPoint Presentation</vt:lpstr>
      <vt:lpstr>Roadmap outlook for Kafka Streams</vt:lpstr>
      <vt:lpstr>PowerPoint Presentation</vt:lpstr>
      <vt:lpstr>Where to go from here</vt:lpstr>
      <vt:lpstr>Thank You</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clarkdistor</dc:creator>
  <cp:lastModifiedBy>Michael Noll</cp:lastModifiedBy>
  <cp:revision>1249</cp:revision>
  <cp:lastPrinted>2016-09-15T01:32:07Z</cp:lastPrinted>
  <dcterms:created xsi:type="dcterms:W3CDTF">2016-05-02T18:47:56Z</dcterms:created>
  <dcterms:modified xsi:type="dcterms:W3CDTF">2016-09-15T18:19:06Z</dcterms:modified>
</cp:coreProperties>
</file>